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presProps" Target="presProps.xml"/>
  <Relationship Id="rId74" Type="http://schemas.openxmlformats.org/officeDocument/2006/relationships/viewProps" Target="viewProps.xml"/>
  <Relationship Id="rId75"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8-flujo-de-efectivo-riesgos-y-lanzamiento]]></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lujo de efectivo, riesgos y plan de lanzamiento»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acturado, utilidad y efectivo: tres números»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la caja se mueve distinto: anticipos, paquetes y depósitos» (2 de 4).]]></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la caja se mueve distinto: anticipos, paquetes y depósitos» (3 de 4).]]></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or qué la caja se mueve distinto: anticipos, paquetes y depósitos» (4 de 4).]]></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stado de flujo de efectivo en una hoja» (2 de 3).]]></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estado de flujo de efectivo en una hoja» (3 de 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Del servicio a la caja en cinco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Facturar no llena la cuenta; cobrar sí, y solo si el dinero no estaba compromet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s riesgos que más mueven la caja»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alendario de apertura de 90 días» (2 de 2).]]></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inco riesgos y su efecto en la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El riesgo que no se mide se paga con la caja del mes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untos de decisión: seguir, ajustar o detener» (2 de 2).]]></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la caj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Abre la hoja con el saldo inici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el saldo del banco al primer día del periodo. Si hay dos cuentas, súmalas solo si ambas son del negocio. No mezcles la cuenta personal con la del estudio; si ya están mezcladas, separa lo que puedas identific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la caj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Anota cada cobro y cada pago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Usa el estado de cuenta, no la memoria. Cada movimiento lleva fecha, concepto y monto. Distingue si es una sesión, un paquete, una tarjeta de regalo, un depósito, una reparación o un pago de r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la caj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Separa operación, inversión y financi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Operación es lo que sostiene el día a día; inversión es equipo, adecuación y reparaciones mayores; financiamiento son préstamos, aportes y retiros. Esta separación muestra si la caja se está usando para operar o para comprar activ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la caj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Identifica anticipos y paque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arca el dinero cobrado por servicios que todavía no se entregan. Réstalo del efectivo disponible para gastar y anótalo como obligación. Si el negocio vende tarjetas de regalo, lleva su saldo pendiente por separ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la caj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Cierra el mes y concilia con el ba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uma entradas, resta salidas y compara el saldo final con el estado de cuenta. Si no coincide, busca el movimiento faltante antes de sacar conclusiones. Un descuadre pequeño puede esconder un cobro no registrado o un pago dupl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leer la caja en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visa riesgos y umbr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 el saldo final, calcula cuántos meses de costos fijos quedan. Revisa la lista de riesgos y decide si hay que extender el colchón, detener compras o ajustar la propuesta. Los umbrales se escriben y se respeta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es que facturó 35,750 y subió 3,100 en el ba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El mes que se veía bue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cifras hipotéticas. 55 sesiones a 650 pesos: 35,750 facturados. Costo variable: 55 por 70, igual a 3,850. Costos fijos: 21,600. Utilidad: 35,750 menos 3,850 menos 21,600, igual a 10,300. La dueña esperaba poder disponer de esa utilidad para una reparación y para la r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es que facturó 35,750 y subió 3,100 en el ba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La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mes empieza con 12,000. Entran 33,050: 49 sesiones cobradas a 650 (31,850) más 3 tarjetas de regalo de 400 (1,200). Salen 29,950: 21,600 de fijos, 3,850 de variable y 4,500 de reparación. El saldo final es 15,100; la caja subió 3,100, no 10,300. La diferencia de 7,200 se explica por 3,900 de sesiones pagadas antes, 1,200 de tarjetas sin usar y 4,500 de 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ficticio: el mes que facturó 35,750 y subió 3,100 en el ban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La dec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a dueña separa el dinero de las tarjetas, aparta un mes de costos fijos y pospone la compra de equipo hasta que la caja vuelva a 21,600. Revisa la hoja cada semana y no gasta la utilidad antes de cobrarla. En el mes siguiente, si la agenda baja de 30 sesiones, ajusta la propuesta y extiende el colchón; si supera la capacidad dos meses, sube el precio o abre otra fran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Siete comprobaciones antes de abrir la pu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 contestan con la hoja de flujo y el calendario del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3).]]></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3,1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variación de caja es 3,100. Lo facturado es el valor de los servicios y la utilidad es el resultado contable; ninguno de los dos es el dinero que entró y quedó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tradas 33,050 menos salidas 29,950 dan 3,1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8-flujo-de-efectivo-riesgos-y-lanzamient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Reducen la caja frente a la utilidad en 3,9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dinero se cobró antes; este mes se entrega el servicio, pero no entra caja por esas seis sesiones. La utilidad las reconoce, la caja no, así que la caja queda 3,900 por debajo de la utili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6 × 650 = 3,900; por eso la diferencia entre utilidad y caja incluye 3,9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8-flujo-de-efectivo-riesgos-y-lanzamiento]]></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utilidad es un resultado contable; el dinero disponible depende de lo que se cobró, de lo que se pagó y de los compromisos separados. En el ejemplo, la utilidad fue 10,300 y la caja subió 3,1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diferencia de 7,200 se explica por sesiones pagadas antes, tarjetas sin usar y una 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8-flujo-de-efectivo-riesgos-y-lanzamiento]]></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nticipo es dinero recibido por un servicio pendiente. Se vuelve ingreso cuando la sesión se entrega; mientras tanto es una obligación con la perso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el ejemplo, las tarjetas de regalo cobradas no se usaron y por eso no son utilidad del m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8-flujo-de-efectivo-riesgos-y-lanzamiento]]></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cturado → Valor de los servicios ven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tilidad → Ingresos menos costos variables y fij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fectivo → Dinero que entra y sale de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ticipo → Dinero cobrado por un servicio pend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aja mínima → Un mes de costos fijos como reser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Cada número responde una pregunta distinta y se revisa en un documento disti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8-flujo-de-efectivo-riesgos-y-lanzamiento]]></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vendidos · fijos · ent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cturar no es cobrar; la utilidad es un resultado; el efectivo es el movimiento real de la cu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n el ejemplo: 35,750 facturados, 10,300 de utilidad y 3,100 de variación de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8-flujo-de-efectivo-riesgos-y-lanzamiento]]></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obro de sesiones →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ago de renta →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ompra de camilla →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paración mayor del equipo → In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éstamo recibido → Financi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porte de la dueña → Financia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Pago de insumos →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Pago de publicidad → Ope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Operación sostiene el día; inversión compra equipo; financiamiento mueve dinero de terceros o de la dueñ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8-flujo-de-efectivo-riesgos-y-lanzamiento]]></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la utilidad fue 10,300, puedo disponer de 10,300 para la reparación y la r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utilidad no es el dinero disponible. En el ejemplo, la caja solo subió 3,100; disponer de 10,300 dejaría el negocio sin liquidez para los compromi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10,300 − 3,100 = 7,200 de diferencia explicada por timing y 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43-r01-oa08-flujo-de-efectivo-riesgos-y-lanzamiento]]></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Toma el último mes de tu negocio o un mes imaginado. Escribe lo facturado, la utilidad y la variación de caja. Si los tres números no coinciden, busca las partidas que explican la diferencia: servicios pagados antes, paquetes sin usar, compras de equipo o reparaciones. Anota cuál de esas partidas podría repetirse el mes sigu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la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la ca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diferencia hay entre facturado y efectiv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facturado es el valor de los servicios vendidos, se cobren o no. El efectivo es el dinero que realmente entra y sale de la cuenta. Un mes puede facturar mucho y cobrar poc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la utilidad no es el dinero disponi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incluye servicios entregados que se cobraron antes o después, y excluye compras de equipo o reparaciones que sí salen de la caja. En el ejemplo, utilidad 10,300 y caja 3,10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trata el dinero de un paqu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 separa hasta que las sesiones se entregan. Es una obligación con la persona, no utilidad del mes. Si se gasta antes, el negocio queda debiendo servi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caja mínima recomend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l menos un mes de costos fijos en la cuenta antes de gastar en equipo. Si el saldo baja de ahí, se detienen las compras no esenci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cer si al segundo mes la agenda no llega a treinta ses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justar la propuesta, revisar el marketing y extender el colchón antes de comprar más equipo o ampliar el hora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43-r01-oa08-flujo-de-efectivo-riesgos-y-lanzamiento]]></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5).]]></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5).]]></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32543" r:id="rId1"/>
    <p:sldLayoutId id="2482032544" r:id="rId2"/>
    <p:sldLayoutId id="2482032545" r:id="rId3"/>
    <p:sldLayoutId id="2482032546"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5975e3e71e3ebea9d728355f709283539426364ee9ea71911.jpg"/>
  <Relationship Id="rId3" Type="http://schemas.openxmlformats.org/officeDocument/2006/relationships/hyperlink" Target="https://saludyestetica.lumbre.lat/object/sye-c43-r01-oa08-flujo-de-efectivo-riesgos-y-lanzamiento"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43-r01-oa08-flujo-de-efectivo-riesgos-y-lanzamiento" TargetMode="External"/>
  <Relationship Id="rId4" Type="http://schemas.openxmlformats.org/officeDocument/2006/relationships/hyperlink" Target="https://saludyestetica.lumbre.lat/object/sye-c43-r01-oa08-flujo-de-efectivo-riesgos-y-lanzamiento"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4.jpg"/>
  <Relationship Id="rId3" Type="http://schemas.openxmlformats.org/officeDocument/2006/relationships/hyperlink" Target="https://saludyestetica.lumbre.lat/object/sye-c43-r01-oa08-flujo-de-efectivo-riesgos-y-lanzamiento" TargetMode="External"/>
  <Relationship Id="rId4" Type="http://schemas.openxmlformats.org/officeDocument/2006/relationships/hyperlink" Target="https://saludyestetica.lumbre.lat/object/sye-c43-r01-oa08-flujo-de-efectivo-riesgos-y-lanzamiento" TargetMode="External"/>
  <Relationship Id="rId5"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5.jpg"/>
  <Relationship Id="rId3" Type="http://schemas.openxmlformats.org/officeDocument/2006/relationships/hyperlink" Target="https://saludyestetica.lumbre.lat/object/sye-c43-r01-oa08-flujo-de-efectivo-riesgos-y-lanzamiento" TargetMode="External"/>
  <Relationship Id="rId4" Type="http://schemas.openxmlformats.org/officeDocument/2006/relationships/hyperlink" Target="https://saludyestetica.lumbre.lat/object/sye-c43-r01-oa08-flujo-de-efectivo-riesgos-y-lanzamiento" TargetMode="External"/>
  <Relationship Id="rId5"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hyperlink" Target="https://saludyestetica.lumbre.lat/object/sye-c43-r01-oa08-flujo-de-efectivo-riesgos-y-lanzamiento" TargetMode="External"/>
  <Relationship Id="rId4"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43-r01-oa08-flujo-de-efectivo-riesgos-y-lanzamiento" TargetMode="External"/>
  <Relationship Id="rId3" Type="http://schemas.openxmlformats.org/officeDocument/2006/relationships/notesSlide" Target="../notesSlides/notesSlide70.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luj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fectivo,]]></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riesgo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la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lanzamient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43-r01-oa08-flujo-de-efectivo-riesgos-y-lanzamiento"/>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lo facturado, la utilidad y el efectivo disponible en un estudio de masajes, identificar los riesgos que más mueven la caja y armar un calendario de apertura de noventa días con puntos de decisión.]]></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de cierre del curso 43: separa venta, utilidad y efectivo, ordena los riesgos del arranque y propone un calendario de lanzamiento con cifras hipotéticas y supuestos escrito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lujo de efectivo · riesgos · lanzamiento · caja · anticipos · masaj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lujo de efectivo, riesgos y plan de lanza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están por abrir un estudio de masajes o ya lo abrieron y necesitan controlar la caja. Requiere el curso 43, lecciones 5 a 7, o experiencia equivalente. Es formación educativa: no es asesoría fiscal, financiera ni legal.]]></a:t>
            </a:r>
          </a:p>
        </p:txBody>
      </p:sp>
      <p:sp>
        <p:nvSpPr>
          <p:cNvPr id="11" name=""/>
          <p:cNvSpPr txBox="1"/>
          <p:nvPr/>
        </p:nvSpPr>
        <p:spPr>
          <a:xfrm>
            <a:off x="514350" y="295275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s tres —caso ficticio, cifras hipotéticas— se ve bien en la hoja: cincuenta y cinco sesiones, treinta y cinco mil setecientos cincuenta pesos facturados y diez mil trescientos de utilidad. La dueña planea pagar una reparación y apartar dinero para la renta. Cuando abre la cuenta, el saldo subió solo tres mil cien peso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lujo de efectivo, riesgos y plan de lanza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is de esas sesiones se habían pagado el mes anterior; tres tarjetas de regalo se cobraron pero todavía no se usan; y la reparación de la camilla costó cuatro mil quinientos. Nada de eso es un error de la hoja: es la diferencia entre lo facturado, la utilidad y el efectivo.]]></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epara los tres números, ordena los riesgos que mueven la caja y arma un calendario de apertura de noventa días con puntos de decisió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acturado, utilidad y efectivo: tres númer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facturado es el valor de los servicios vendidos en el periodo, aunque no se hayan cobrado. La utilidad es lo que queda después de restar los costos variables y los fijos; se calcula con servicios entregados, no con dinero recibido. El efectivo es el dinero que entra y sale de la cuenta en el mismo periodo. Los tres pueden moverse en direcciones distintas: un mes puede facturar mucho y cobrar poco, o cobrar mucho y deber servicios. La hoja de resultados y el estado de flujo de efectivo son documentos distintos porque responden preguntas distinta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acturado, utilidad y efectivo: tres númer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nfusión más cara es gastar la utilidad antes de cobrarla. Si la utilidad del mes es diez mil pesos pero la caja subió tres mil, el dinero disponible para gastar no son diez mil. La diferencia puede estar en cuentas por cobrar, en servicios pagados por adelantado, en una compra de equipo o en un depósito. Ninguna de esas partidas es mala por sí misma; el problema es no verlas. La regla es simple: primero se mira la caja, después la utilidad y al final lo facturado. En ese orden se evita prometer un gasto con dinero que todavía no está.]]></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caja se mueve distinto: anticipos, paquetes y depósitos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aquete de sesiones o una tarjeta de regalo se cobra hoy y se entrega después. Ese dinero entra a la cuenta, pero no es ingreso del mes hasta que el servicio se presta; mientras tanto es una obligación con la persona. Si se usa para pagar la renta, el mes siguiente tendrá que atender sin haber cobrado. Lo mismo pasa con un anticipo de reserva: es dinero recibido por un servicio futuro. Separarlo en una cuenta o en una hoja aparte evita la tentación de tratarlo como utilidad. La política de anticipos y cancelaciones del curso 44, lección 1, define cuánto se cobra y cuándo se devuelve; aquí se contabiliza el efecto en ca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caja se mueve distinto: anticipos, paquetes y depósitos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depósitos de renta y los servicios contratados por adelantado también salen de la caja antes de producir. Una reparación de equipo es un gasto extraordinario que no aparece en la utilidad del mes si se trata como inversión, pero sí reduce el saldo. La forma de no perderse es anotar cada movimiento en una hoja de flujo con fecha, concepto, entrada o salida, y saldo. No hace falta un sistema caro: hace falta que la hoja se llene con el estado de cuenta, no con la memoria. Al final del mes, el saldo de la hoja debe coincidir con el banco; si no, hay un movimiento sin registra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caja se mueve distinto: anticipos, paquetes y depósitos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0]]></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descr=""/>
          <p:cNvSpPr/>
          <p:nvPr/>
        </p:nvSpPr>
        <p:spPr>
          <a:xfrm>
            <a:off x="514350" y="2876550"/>
            <a:ext cx="8115300" cy="149542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10" name="" descr=""/>
          <p:cNvSpPr/>
          <p:nvPr/>
        </p:nvSpPr>
        <p:spPr>
          <a:xfrm>
            <a:off x="514350" y="2876550"/>
            <a:ext cx="38100" cy="1495425"/>
          </a:xfrm>
          <a:prstGeom prst="roundRect">
            <a:avLst/>
          </a:prstGeom>
          <a:solidFill>
            <a:srgbClr val="E7BCA7">
              <a:alpha val="100000"/>
            </a:srgbClr>
          </a:solidFill>
          <a:ln w="9525">
            <a:noFill/>
          </a:ln>
        </p:spPr>
        <p:txBody>
          <a:bodyPr vertOverflow="clip" rtlCol="0" anchor="ctr"/>
          <a:lstStyle/>
          <a:p>
            <a:pPr algn="ctr"/>
            <a:r>
              <a:t/>
            </a:r>
          </a:p>
        </p:txBody>
      </p:sp>
      <p:sp>
        <p:nvSpPr>
          <p:cNvPr id="11"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para y qué no calcula esta lección]]></a:t>
            </a:r>
          </a:p>
        </p:txBody>
      </p:sp>
      <p:sp>
        <p:nvSpPr>
          <p:cNvPr id="12"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epara facturado, utilidad y efectivo con cifras hipotéticas. Es material de carácter educativo y no sustituye una valoración profesional: no calcula impuestos, comisiones ni obligaciones fiscales, y no es asesoría financiera.]]></a:t>
            </a:r>
          </a:p>
        </p:txBody>
      </p:sp>
      <p:sp>
        <p:nvSpPr>
          <p:cNvPr id="13" name=""/>
          <p:cNvSpPr txBox="1"/>
          <p:nvPr/>
        </p:nvSpPr>
        <p:spPr>
          <a:xfrm>
            <a:off x="685800" y="29527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dinero de paquetes y anticipos no es utilidad]]></a:t>
            </a:r>
          </a:p>
        </p:txBody>
      </p:sp>
      <p:sp>
        <p:nvSpPr>
          <p:cNvPr id="14" name=""/>
          <p:cNvSpPr txBox="1"/>
          <p:nvPr/>
        </p:nvSpPr>
        <p:spPr>
          <a:xfrm>
            <a:off x="685800" y="33528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 un servicio pendiente. Si se gasta hoy, el mes siguiente se atiende sin haber cobrado. Se separa hasta que la sesión se entreg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or qué la caja se mueve distinto: anticipos, paquetes y depósitos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0]]></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la de la caja mínima]]></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antén al menos un mes de costos fijos en la cuenta antes de gastar en equipo. Si el saldo baja de ahí, se detienen las compras no esenciale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stado de flujo de efectivo en una hoj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oja tiene tres partes: saldo inicial, movimientos del periodo y saldo final. Los movimientos se agrupan en operación, inversión y financiamiento. Operación son los cobros de servicios y los pagos de renta, insumos, lavandería, publicidad y administración. Inversión son la camilla, el equipo, la adecuación y las reparaciones mayores. Financiamiento son los préstamos, los aportes de la dueña y los retiros. Separar los grupos ayuda a ver de dónde viene el dinero y a dónde se fue, sin mezclar la operación con la compra de equipo o con un préstam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stado de flujo de efectivo en una hoj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el ejemplo, el mes empieza con doce mil pesos. Entran treinta y tres mil cincuenta: cuarenta y nueve sesiones cobradas a seiscientos cincuenta y tres tarjetas de regalo de cuatrocientos.]]></a:t>
            </a:r>
          </a:p>
        </p:txBody>
      </p:sp>
      <p:sp>
        <p:nvSpPr>
          <p:cNvPr id="8" name=""/>
          <p:cNvSpPr txBox="1"/>
          <p:nvPr/>
        </p:nvSpPr>
        <p:spPr>
          <a:xfrm>
            <a:off x="514350" y="22098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alen veintinueve mil novecientos cincuenta: veintiún mil seiscientos de fijos, tres mil ochocientos cincuenta de costo variable y cuatro mil quinientos de reparación. El saldo final es quince mil cien. La utilidad del mes era diez mil trescientos; la caja subió tres mil cie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stado de flujo de efectivo en una hoj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0]]></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iferencia de siete mil doscientos se explica por las seis sesiones pagadas antes, las tarjetas sin usar y la reparación. Ninguna de las tres es un misterio si están anotada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estado de flujo de efectivo en una hoja]]></a:t>
            </a:r>
          </a:p>
        </p:txBody>
      </p:sp>
      <p:pic>
        <p:nvPicPr>
          <p:cNvPr id="3" name="" descr="Del servicio a la caja en cinco pasos">
            <a:hlinkClick r:id="rId3" tooltip="Del servicio a la caja en cinco paso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Facturar no llena la cuenta; cobrar sí, y solo si el dinero no estaba comprometid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8-flujo-de-efectivo-riesgos-y-lanzamiento"/>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riesgos que más mueven la caj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riesgo más frecuente no es un desastre: es una demanda más lenta de lo planeado. Si el mes uno trae quince sesiones en lugar de veinticinco, la pérdida crece y el capital de trabajo se acorta. El segundo es un costo fijo que sube, sobre todo la renta, porque cambia el punto de equilibrio y no se puede bajar rápido. El tercero es la indisponibilidad de la persona que atiende: una lesión, una enfermedad o un viaje dejan la agenda vacía y los fijos intactos. Los tres se mitigan con reservas, con una agenda de respaldo y con un contrato de renta revisado antes de firm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riesgos que más mueven la caj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0]]></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y riesgos más específicos del servicio: una cancelación de última hora, un cliente que no llega, un equipo que falla, un paquete que se vende mucho y se entrega después. Cada uno tiene una respuesta proporcionada: política de cancelación clara, recordatorios, mantenimiento preventivo y separación del dinero de paquetes. No se trata de eliminar todo riesgo: se trata de saber cuál puede tumbar la caja y cuánto cuesta mitigarlo. La matriz de esta lección ordena cinco riesgos por efecto y respuesta; la lista se revisa cada mes, porque el riesgo cambia con la etapa del negoci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s riesgos que más mueven la ca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0]]></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s 3 del caso ficticio: la utilidad fue 10,300, pero la caja solo subió 3,100. La diferencia de 7,200 se explica por 3,900 de sesiones pagadas antes, 1,200 de tarjetas sin usar y 4,500 de reparació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2771775"/>
                <a:gridCol w="3362325"/>
                <a:gridCol w="19812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Lectu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álcul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Resultad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tu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55 × 6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5,7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t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5,750 − 3,850 − 21,6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10,3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ivo cob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9 × 650 + 3 × 4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3,0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ivo pag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1,600 + 3,850 + 4,5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9,9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riación de ca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3,050 − 29,95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3,100]]></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endario de apertura de 90 dí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alendario se divide en tres tramos. Días uno a treinta: definir el servicio, el público, la capacidad y el presupuesto; confirmar el local y los requisitos con la autoridad correspondiente; cerrar la hoja de costos. Días treinta y uno a sesenta: adecuación, compra de equipo indispensable, textiles, limpieza y prueba de la camilla; contratar internet y agenda; preparar el aviso de privacidad si se van a guardar datos. Días sesenta y uno a noventa: apertura suave con pocas citas, medición de tiempos reales y ajuste de la agenda antes de abrir al público genera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endario de apertura de 90 dí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da tramo tiene un punto de decisión. Al día treinta, si no está claro el presupuesto o el local, se pospone la apertura; no se firma para no perder la oportunidad. Al día sesenta, si el equipo no está probado o la limpieza no tiene protocolo, no se abre. Al día noventa, si la agenda real no llega a quince sesiones al mes, se revisa la propuesta y el marketing antes de ampliar horario. Los plazos de permisos no se inventan: se preguntan en el portal del municipio y en la autoridad sanitaria, y se reservan como partida y como semanas. El curso 46 ordena esas capa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alendario de apertura de 90 días]]></a:t>
            </a:r>
          </a:p>
        </p:txBody>
      </p:sp>
      <p:pic>
        <p:nvPicPr>
          <p:cNvPr id="3" name="" descr="Cinco riesgos y su efecto en la caja">
            <a:hlinkClick r:id="rId3" tooltip="Cinco riesgos y su efecto en la caja"/>
          </p:cNvPr>
          <p:cNvPicPr>
            <a:picLocks noChangeAspect="1"/>
          </p:cNvPicPr>
          <p:nvPr>
            <p:ph type="pic" idx="1"/>
          </p:nvPr>
        </p:nvPicPr>
        <p:blipFill>
          <a:blip r:embed="rId2"/>
          <a:stretch>
            <a:fillRect/>
          </a:stretch>
        </p:blipFill>
        <p:spPr>
          <a:xfrm>
            <a:off x="2228850" y="1257300"/>
            <a:ext cx="46767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El riesgo que no se mide se paga con la caja del mes sigu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8-flujo-de-efectivo-riesgos-y-lanzamiento"/>
              </a:rPr>
              <a:t><![CDATA[Ver imagen original en el O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ntos de decisión: seguir, ajustar o deten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lan de lanzamiento sirve si dice cuándo cambiar de rumbo. Tres umbrales ayudan. Si al segundo mes la agenda está por debajo de treinta sesiones, se ajusta la propuesta y se extiende el colchón antes de comprar más equipo. Si la caja disponible baja de un mes de costos fijos, se detienen las compras no esenciales y se revisa la renta. Si la demanda supera la capacidad durante dos meses, se sube el precio o se abre otra franja antes de apretar la agenda. Los umbrales se escriben antes de abrir, cuando todavía no hay urgencia por decidi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ntos de decisión: seguir, ajustar o deten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lan también incluye lo que no se hace: no se usan los anticipos para pagar la operación, no se vende un paquete sin fecha de uso, no se promete una apertura que depende de un permiso sin confirmar y no se tapa un mes flojo con deuda cara. Estas reglas no garantizan el éxito, pero evitan las pérdidas que no tienen que ver con la demanda. Al cerrar el curso 43, la pregunta ya no es solo cuánto cuesta abrir, sino cómo se sostiene la caja mientras el negocio aprende. La respuesta se revisa cada semana con la hoja de flujo y cada mes con el tablero del curso 17, lección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ntos de decisión: seguir, ajustar o detener · Procedimiento: leer la caja en seis pas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bre la hoja con el saldo inicia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el saldo del banco al primer día del periodo. Si hay dos cuentas, súmalas solo si ambas son del negocio. No mezcles la cuenta personal con la del estudio; si ya están mezcladas, separa lo que puedas identific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ntos de decisión: seguir, ajustar o detener · Procedimiento: leer la caja en seis pas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nota cada cobro y cada pago con fech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sa el estado de cuenta, no la memoria. Cada movimiento lleva fecha, concepto y monto. Distingue si es una sesión, un paquete, una tarjeta de regalo, un depósito, una reparación o un pago de rent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ntos de decisión: seguir, ajustar o detener · Procedimiento: leer la caja en seis pas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Separa operación, inversión y financiamient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Operación es lo que sostiene el día a día; inversión es equipo, adecuación y reparaciones mayores; financiamiento son préstamos, aportes y retiros. Esta separación muestra si la caja se está usando para operar o para comprar activo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ntos de decisión: seguir, ajustar o detener · Procedimiento: leer la caja en seis pas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Identifica anticipos y paquet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rca el dinero cobrado por servicios que todavía no se entregan. Réstalo del efectivo disponible para gastar y anótalo como obligación. Si el negocio vende tarjetas de regalo, lleva su saldo pendiente por separa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ntos de decisión: seguir, ajustar o detener · Procedimiento: leer la caja en seis pas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Cierra el mes y concilia con el banc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uma entradas, resta salidas y compara el saldo final con el estado de cuenta. Si no coincide, busca el movimiento faltante antes de sacar conclusiones. Un descuadre pequeño puede esconder un cobro no registrado o un pago duplicado.]]></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ntos de decisión: seguir, ajustar o detener · Procedimiento: leer la caja en seis pas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visa riesgos y umbral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 el saldo final, calcula cuántos meses de costos fijos quedan. Revisa la lista de riesgos y decide si hay que extender el colchón, detener compras o ajustar la propuesta. Los umbrales se escriben y se respeta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ntos de decisión: seguir, ajustar o detener · Caso ficticio: el mes que facturó 35,750 y subió 3,100 en el banc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es que se veía bueno]]></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cifras hipotéticas. 55 sesiones a 650 pesos: 35,750 facturados. Costo variable: 55 por 70, igual a 3,850. Costos fijos: 21,600. Utilidad: 35,750 menos 3,850 menos 21,600, igual a 10,300. La dueña esperaba poder disponer de esa utilidad para una reparación y para la rent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ntos de decisión: seguir, ajustar o detener · Caso ficticio: el mes que facturó 35,750 y subió 3,100 en el banc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caj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mes empieza con 12,000. Entran 33,050: 49 sesiones cobradas a 650 (31,850) más 3 tarjetas de regalo de 400 (1,200). Salen 29,950: 21,600 de fijos, 3,850 de variable y 4,500 de reparación. El saldo final es 15,100; la caja subió 3,100, no 10,300. La diferencia de 7,200 se explica por 3,900 de sesiones pagadas antes, 1,200 de tarjetas sin usar y 4,500 de reparació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0]]></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untos de decisión: seguir, ajustar o detener · Caso ficticio: el mes que facturó 35,750 y subió 3,100 en el banco · Paso 3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decisi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dueña separa el dinero de las tarjetas, aparta un mes de costos fijos y pospone la compra de equipo hasta que la caja vuelva a 21,600. Revisa la hoja cada semana y no gasta la utilidad antes de cobrarla. En el mes siguiente, si la agenda baja de 30 sesiones, ajusta la propuesta y extiende el colchón; si supera la capacidad dos meses, sube el precio o abre otra franj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untos de decisión: seguir, ajustar o detener]]></a:t>
            </a:r>
          </a:p>
        </p:txBody>
      </p:sp>
      <p:pic>
        <p:nvPicPr>
          <p:cNvPr id="3" name="" descr="Siete comprobaciones antes de abrir la puerta">
            <a:hlinkClick r:id="rId3" tooltip="Siete comprobaciones antes de abrir la puerta"/>
          </p:cNvPr>
          <p:cNvPicPr>
            <a:picLocks noChangeAspect="1"/>
          </p:cNvPicPr>
          <p:nvPr>
            <p:ph type="pic" idx="1"/>
          </p:nvPr>
        </p:nvPicPr>
        <p:blipFill>
          <a:blip r:embed="rId2"/>
          <a:stretch>
            <a:fillRect/>
          </a:stretch>
        </p:blipFill>
        <p:spPr>
          <a:xfrm>
            <a:off x="2543175" y="1257300"/>
            <a:ext cx="405765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 contestan con la hoja de flujo y el calendario dela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43-r01-oa08-flujo-de-efectivo-riesgos-y-lanzamiento"/>
              </a:rPr>
              <a:t><![CDATA[Ver imagen original en el O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0]]></a:t>
            </a:r>
          </a:p>
        </p:txBody>
      </p:sp>
      <p:sp>
        <p:nvSpPr>
          <p:cNvPr id="7" name=""/>
          <p:cNvSpPr txBox="1"/>
          <p:nvPr/>
        </p:nvSpPr>
        <p:spPr>
          <a:xfrm>
            <a:off x="514350" y="1219200"/>
            <a:ext cx="24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astar la utilidad antes de cobrarla. La utilidad se calcula con servicios entregados; la caja, con dinero cobrado. Si se gasta la primera sin mirar la segunda, el mes siguiente se paga con deuda o con atrasos. En el ejemplo, la utilidad era 10,300 y la caja subió 3,100.]]></a:t>
            </a:r>
          </a:p>
        </p:txBody>
      </p:sp>
      <p:sp>
        <p:nvSpPr>
          <p:cNvPr id="9" name=""/>
          <p:cNvSpPr txBox="1"/>
          <p:nvPr/>
        </p:nvSpPr>
        <p:spPr>
          <a:xfrm>
            <a:off x="514350" y="29337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9337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atar los anticipos y paquetes como ingreso del mes. El dinero entra, pero el servicio se debe. Si se usa para la renta, el negocio queda debiendo sesiones y sin caja para atenderlas. Se separa hasta que se entreg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70]]></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irar solo el saldo del banco sin separar compromisos. Un saldo alto puede incluir dinero de paquetes, depósitos de clientes o impuestos por pagar. El efectivo disponible es el que queda después de separar esas obligaciones.]]></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brir sin caja mínima y sin plan de ausencia. Una lesión, una enfermedad o un equipo que falla dejan la agenda vacía y los fijos intactos. Sin reserva, el negocio no tiene un mal mes: tiene un cierr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caja disponible baja de un mes de costos fijos, se detienen las compras no esenciales y se revisa la rent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utilidad es mayor que la variación de caja, se revisan cuentas por cobrar y servicios pagados por adelantado antes de gastar.]]></a:t>
            </a:r>
          </a:p>
        </p:txBody>
      </p:sp>
      <p:sp>
        <p:nvSpPr>
          <p:cNvPr id="11" name=""/>
          <p:cNvSpPr txBox="1"/>
          <p:nvPr/>
        </p:nvSpPr>
        <p:spPr>
          <a:xfrm>
            <a:off x="514350" y="30003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30003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e venden paquetes o tarjetas, el dinero se separa hasta que el servicio se entrega.]]></a:t>
            </a:r>
          </a:p>
        </p:txBody>
      </p:sp>
      <p:sp>
        <p:nvSpPr>
          <p:cNvPr id="13" name=""/>
          <p:cNvSpPr txBox="1"/>
          <p:nvPr/>
        </p:nvSpPr>
        <p:spPr>
          <a:xfrm>
            <a:off x="514350" y="372427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72427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 segundo mes la agenda está por debajo de treinta sesiones, se ajusta la propuesta y se extiende el colchón.]]></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0]]></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demanda supera la capacidad durante dos meses, se sube el precio o se abre otra franja antes de apretar la agend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0]]></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la caja no cubre los costos fijos y no hay reserva, se busca asesoría financiera antes de tomar deuda cara; no se usan anticipos ni se prometen servicios que no se pueden entregar. Las obligaciones fiscales, laborales y sanitarias se revisan con contador, especialista y autoridad, y en el curso 46; esta lección no las calcula ni las inventa. Si aparece una señal de salud en el prestador —dolor persistente, pérdida de fuerza o una lesión—, se reduce la carga y se consulta a un profesional sanitario; esta lección no diagnostica ni prescrib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l mes facturó 35,750, la utilidad fue 10,300 y la caja subió 3,100. ¿Cuál es el efectivo disponible generado por la operación antes de separar compromisos?]]></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35,750]]></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10,300]]></a:t>
            </a:r>
          </a:p>
        </p:txBody>
      </p:sp>
      <p:sp>
        <p:nvSpPr>
          <p:cNvPr id="11" name=""/>
          <p:cNvSpPr txBox="1"/>
          <p:nvPr/>
        </p:nvSpPr>
        <p:spPr>
          <a:xfrm>
            <a:off x="666750" y="3409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3,100]]></a:t>
            </a:r>
          </a:p>
        </p:txBody>
      </p:sp>
      <p:sp>
        <p:nvSpPr>
          <p:cNvPr id="12" name=""/>
          <p:cNvSpPr txBox="1"/>
          <p:nvPr/>
        </p:nvSpPr>
        <p:spPr>
          <a:xfrm>
            <a:off x="666750" y="3790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21,600]]></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eis sesiones de 650 se pagaron el mes anterior y se entregaron este mes. ¿Qué efecto tienen en la caja de este mes?]]></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Aumentan la caja en 3,900]]></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ducen la caja frente a la utilidad en 3,900]]></a:t>
            </a:r>
          </a:p>
        </p:txBody>
      </p:sp>
      <p:sp>
        <p:nvSpPr>
          <p:cNvPr id="11" name=""/>
          <p:cNvSpPr txBox="1"/>
          <p:nvPr/>
        </p:nvSpPr>
        <p:spPr>
          <a:xfrm>
            <a:off x="666750" y="3076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afectan la utilidad ni la caja]]></a:t>
            </a:r>
          </a:p>
        </p:txBody>
      </p:sp>
      <p:sp>
        <p:nvSpPr>
          <p:cNvPr id="12" name=""/>
          <p:cNvSpPr txBox="1"/>
          <p:nvPr/>
        </p:nvSpPr>
        <p:spPr>
          <a:xfrm>
            <a:off x="666750" y="3457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umentan la utilidad en 3,900]]></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utilidad del mes es el dinero disponible para gastar.]]></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nticipo cobrado por una sesión futura es ingreso del mes en que se cobra.]]></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concepto con lo que mid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Factura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Utilidad]]></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Efectiv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nticipo]]></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Caja mínima]]></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Ingresos menos costos variables y fijos]]></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inero que entra y sale de la cuen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Dinero cobrado por un servicio pendient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Un mes de costos fijos como reserva]]></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Valor de los servicios vendido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facturado es el valor de los servicios ___; la utilidad resta costos variables y ___; el efectivo es lo que ___ y sale de la cuent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movimiento según su grupo en la hoja de fluj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era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Inversión]]></a:t>
            </a:r>
          </a:p>
        </p:txBody>
      </p:sp>
      <p:sp>
        <p:nvSpPr>
          <p:cNvPr id="12" name=""/>
          <p:cNvSpPr txBox="1"/>
          <p:nvPr/>
        </p:nvSpPr>
        <p:spPr>
          <a:xfrm>
            <a:off x="628650" y="2971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Financiamiento]]></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bro de sesiones]]></a:t>
            </a:r>
          </a:p>
        </p:txBody>
      </p:sp>
      <p:sp>
        <p:nvSpPr>
          <p:cNvPr id="14" name=""/>
          <p:cNvSpPr txBox="1"/>
          <p:nvPr/>
        </p:nvSpPr>
        <p:spPr>
          <a:xfrm>
            <a:off x="514350" y="3686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ago de renta]]></a:t>
            </a:r>
          </a:p>
        </p:txBody>
      </p:sp>
      <p:sp>
        <p:nvSpPr>
          <p:cNvPr id="15" name=""/>
          <p:cNvSpPr txBox="1"/>
          <p:nvPr/>
        </p:nvSpPr>
        <p:spPr>
          <a:xfrm>
            <a:off x="514350" y="40481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ompra de camill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0]]></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paración mayor del equipo]]></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éstamo recibido]]></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porte de la dueñ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Pago de insumos]]></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Pago de publicidad]]></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donde el razonamiento falla.]]></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mes facturó 35,750 y la utilidad fue 10,300.]]></a:t>
            </a:r>
          </a:p>
        </p:txBody>
      </p:sp>
      <p:sp>
        <p:nvSpPr>
          <p:cNvPr id="10" name=""/>
          <p:cNvSpPr txBox="1"/>
          <p:nvPr/>
        </p:nvSpPr>
        <p:spPr>
          <a:xfrm>
            <a:off x="628650" y="23526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a caja subió 3,100 porque hubo sesiones pagadas antes y una reparación.]]></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la utilidad fue 10,300, puedo disponer de 10,300 para la reparación y la renta.]]></a:t>
            </a:r>
          </a:p>
        </p:txBody>
      </p:sp>
      <p:sp>
        <p:nvSpPr>
          <p:cNvPr id="12" name=""/>
          <p:cNvSpPr txBox="1"/>
          <p:nvPr/>
        </p:nvSpPr>
        <p:spPr>
          <a:xfrm>
            <a:off x="628650" y="37052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Separo el dinero de las tarjetas de regalo que todavía no se usan.]]></a:t>
            </a:r>
          </a:p>
        </p:txBody>
      </p:sp>
      <p:sp>
        <p:nvSpPr>
          <p:cNvPr id="13" name=""/>
          <p:cNvSpPr txBox="1"/>
          <p:nvPr/>
        </p:nvSpPr>
        <p:spPr>
          <a:xfrm>
            <a:off x="628650" y="4067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o la caja cada semana y comparo con el estado de cuent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3-r01-oa08-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43-r01-oa08-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3-r01-oa08-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43-r01-oa08-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43-r01-oa08-ex05]]></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0]]></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43-r01-oa08-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43-r01-oa08-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43-r01-oa08-ex08]]></a:t>
            </a:r>
          </a:p>
        </p:txBody>
      </p:sp>
      <p:sp>
        <p:nvSpPr>
          <p:cNvPr id="10" name=""/>
          <p:cNvSpPr txBox="1"/>
          <p:nvPr/>
        </p:nvSpPr>
        <p:spPr>
          <a:xfrm>
            <a:off x="514350" y="22764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Separas facturado, utilidad y efectivo, detectas el dinero comprometido y sabes qué umbral te obliga a ajustar el lanzamiento.]]></a:t>
            </a:r>
          </a:p>
        </p:txBody>
      </p:sp>
      <p:sp>
        <p:nvSpPr>
          <p:cNvPr id="11" name=""/>
          <p:cNvSpPr txBox="1"/>
          <p:nvPr/>
        </p:nvSpPr>
        <p:spPr>
          <a:xfrm>
            <a:off x="514350" y="29622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tabla de las tres lecturas y reconstruye la diferencia entre utilidad y caja antes de decidir un gasto.]]></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2114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Toma el último mes de tu negocio o un mes imaginado. Escribe lo facturado, la utilidad y la variación de caja. Si los tres números no coinciden, busca las partidas que explican la diferencia: servicios pagados antes, paquetes sin usar, compras de equipo o reparaciones. Anota cuál de esas partidas podría repetirse el mes siguiente.]]></a:t>
            </a:r>
          </a:p>
        </p:txBody>
      </p:sp>
      <p:sp>
        <p:nvSpPr>
          <p:cNvPr id="9" name=""/>
          <p:cNvSpPr txBox="1"/>
          <p:nvPr/>
        </p:nvSpPr>
        <p:spPr>
          <a:xfrm>
            <a:off x="514350" y="37338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aj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0]]></a:t>
            </a:r>
          </a:p>
        </p:txBody>
      </p:sp>
      <p:graphicFrame>
        <p:nvGraphicFramePr>
          <p:cNvPr id="7" name="" descr=""/>
          <p:cNvGraphicFramePr>
            <a:graphicFrameLocks noGrp="1"/>
          </p:cNvGraphicFramePr>
          <p:nvPr/>
        </p:nvGraphicFramePr>
        <p:xfrm>
          <a:off x="514350" y="1257300"/>
          <a:ext cx="8115300" cy="2581275"/>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ctur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alor de los servicios vendid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til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gresos menos costos variables y fij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fectiv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que entra y sale de la cu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ntici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nero cobrado por un servicio pend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aja míni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Un mes de costos fijos como reser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la caja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0]]></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43-r01-oa08-flujo-de-efectivo-riesgos-y-lanzamiento"/>
              </a:rPr>
              <a:t><![CDATA[Abrir el juego en el O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a caja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diferencia hay entre facturado y efectiv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a caja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facturado es el valor de los servicios vendidos, se cobren o no. El efectivo es el dinero que realmente entra y sale de la cuenta. Un mes puede facturar mucho y cobrar poco.]]></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a caja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la utilidad no es el dinero disponible?]]></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a caja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incluye servicios entregados que se cobraron antes o después, y excluye compras de equipo o reparaciones que sí salen de la caja. En el ejemplo, utilidad 10,300 y caja 3,100.]]></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a caja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trata el dinero de un paquete?]]></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a caja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 separa hasta que las sesiones se entregan. Es una obligación con la persona, no utilidad del mes. Si se gasta antes, el negocio queda debiendo servicio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a caja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caja mínima recomendada?]]></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a caja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l menos un mes de costos fijos en la cuenta antes de gastar en equipo. Si el saldo baja de ahí, se detienen las compras no esenciales.]]></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a caja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cer si al segundo mes la agenda no llega a treinta sesion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no confundir la caja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0]]></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justar la propuesta, revisar el marketing y extender el colchón antes de comprar más equipo o ampliar el horari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acturar no es cobrar y cobrar no es ganar. En el ejemplo, el mes facturó 35,750, dejó 10,300 de utilidad y solo subió 3,100 en la caja; la diferencia estaba en sesiones pagadas antes, tarjetas sin usar y una reparación. La hoja de flujo separa operación, inversión y financiamiento, y el calendario de noventa días fija tres puntos de decisión. Para dominar este tema, revisa tu caja cada semana, separa el dinero de paquetes y anticipos y escribe el umbral que te haría posponer o ajustar la apertur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0]]></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LFPC · Ley Federal de Protección al Consumidor (LFPC), arts. 7, 10 y 42 (texto vigente; transcripción registrada) · https://www.ordenjuridico.gob.mx/ · consulta: 2026-10-26 · alcance: Alcance federal (México): informar y respetar precios, condiciones y modalidades; entregar el servicio conforme a lo ofrecido; prohibición de cargos sin consentimiento. Se usa para anticipos y cancelaciones; no fija montos.]]></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0]]></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PROFECO · PROFECO, Derechos Básicos de las Personas Consumidoras · https://www.gob.mx/profeco/documentos/derechos-basicos-del-consumidor?state=published · consulta: 2026-10-26 · alcance: Alcance federal (México), autoridad de protección al consumidor: información, elección, seguridad, compensación y protección. Se usa para la vía de reclamo; no fija criterios de caj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0]]></a:t>
            </a:r>
          </a:p>
        </p:txBody>
      </p:sp>
      <p:sp>
        <p:nvSpPr>
          <p:cNvPr id="7" name=""/>
          <p:cNvSpPr txBox="1"/>
          <p:nvPr/>
        </p:nvSpPr>
        <p:spPr>
          <a:xfrm>
            <a:off x="514350" y="1219200"/>
            <a:ext cx="8115300" cy="2676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LFPDPPP · Ley Federal de Protección de Datos Personales en Posesión de los Particulares (nueva ley, DOF 20-03-2025) · https://www.ordenjuridico.gob.mx/Documentos/Federal/html/wo125102.html · consulta: 2026-10-26 · alcance: Alcance federal (México): aviso de privacidad, proporcionalidad y consentimiento expreso para datos sensibles. Se usa para recordar que la hoja de caja no necesita nombres ni datos de salud; no fija formatos ni sancione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0]]></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COFEPRIS-AVISO · COFEPRIS, aviso de funcionamiento y responsable sanitario · https://www.gob.mx/cofepris/acciones-y-programas/aviso-de-funcionamiento-de-responsable-sanitario-y-de-modificacion-o-baja · consulta: 2026-10-26 · alcance: Alcance federal (México), materia sanitaria: describe el aviso de funcionamiento para establecimientos de servicios de salud. No se afirma que todo estudio de masaje de bienestar lo requiera; el supuesto y el plazo se confirman en el curso 4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43-r01-oa08-flujo-de-efectivo-riesgos-y-lanzamiento"/>
              </a:rPr>
              <a:t><![CDATA[Flujo de efectivo, riesgos y plan de lanzamient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0]]></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6 de octubre de 2026. Revisión por profesional sanitario o fisioterapeuta: no realizada, pendiente. Revisión jurídica: no realizada, pendiente. Cifras hipotéticas con fines didácticos. No es asesoría fiscal, financiera ni legal.]]></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2026-10-26T12:04:30Z</dcterms:created>
  <dcterms:modified xsi:type="dcterms:W3CDTF">2026-10-26T12:04:30Z</dcterms:modified>
  <dc:title>Flujo de efectivo, riesgos y plan de lanzamiento</dc:title>
  <dc:description>Presentación editable del OA «Flujo de efectivo, riesgos y plan de lanzamiento». Enlace: https://saludyestetica.lumbre.lat/object/sye-c43-r01-oa08-flujo-de-efectivo-riesgos-y-lanzamiento</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