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presProps" Target="presProps.xml"/>
  <Relationship Id="rId78" Type="http://schemas.openxmlformats.org/officeDocument/2006/relationships/viewProps" Target="viewProps.xml"/>
  <Relationship Id="rId79"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2-r01-oa01-higiene-de-manos]]></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42-r01-oa01-higiene-de-mano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Higiene de manos en cada contacto: la mano que trabaja» (2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Higiene de manos en cada contacto: la mano que trabaja» (3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mano es la herramienta y también la superficie» (2 de 2).]]></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s momentos que sí son de una sesión de masaje» (2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s momentos que sí son de una sesión de masaje» (3 de 4).]]></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s momentos que sí son de una sesión de masaje» (4 de 4).]]></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técnica: cubrir, no contar» (2 de 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inco momentos de manos en una sesión de masaj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No son los cinco momentos clínicos: son las interrupciones propias del contacto continu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2-r01-oa01-higiene-de-manos]]></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Uñas, joyas y piel: lo que la mano no puede esconder»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2-r01-oa01-higiene-de-manos]]></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2-r01-oa01-higiene-de-mano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ando la mano no está en condiciones» (2 de 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Qué hacer según el estado de la ma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inco situaciones que no se resuelven con más ge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2-r01-oa01-higiene-de-manos]]></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hábito que el cliente percibe» (2 de 2).]]></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preparar las manos para una jornada de masaj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Revisa el estado de la ma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tes de la primera cita, mira uñas, cutículas, dorsos y palmas. Uñas cortas y naturales, sin bordes que raspen; sin anillos, reloj ni pulseras; cualquier lesión cubierta o sesión reprogramada. Si hay dolor, supuración o grietas profundas, se consulta y no se improvi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2-r01-oa01-higiene-de-mano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preparar las manos para una jornada de masaj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Elige el producto y lee su etiqu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gua y jabón para el lavado; gel para las manos visiblemente limpias. Revisa que el envase declare el uso, que el rótulo se lea y que no esté vencido. Si el gel es perfumado, pregunta antes: hay clientes que no toleran la fraga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2-r01-oa01-higiene-de-mano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preparar las manos para una jornada de masaj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Prepara el punto de hig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Gel lleno, jabón, toallas de papel y bote a la mano. Un gancho o una caja para las joyas. El celular fuera del área de contacto. Si el lavabo está lejos, el gel de la estación es la solución, no la excu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2-r01-oa01-higiene-de-mano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preparar las manos para una jornada de masaj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Ejecuta la técnica compl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ubre palmas, dorsos, entre dedos, pulgares, puntas y muñecas. La duración la declaran la técnica de la OMS y la etiqueta del gel; no se copia de un video ni se cuenta en voz alta. Deja secar por completo antes de to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2-r01-oa01-higiene-de-mano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preparar las manos para una jornada de masaj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Cuida la piel al termin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ávate al final del contacto, seca bien y aplica crema sin fragancia. Para limpiar la cabina, usa guantes de limpieza: son para el producto de limpieza, no para el masaje. Una mano agrietada es una barrera ro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2-r01-oa01-higiene-de-mano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preparar las manos para una jornada de masaj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Deja escrita la regla de la ca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fine política de uñas y joyas, responsable de reponer gel, existencia de guantes y qué se hace ante una lesión. Anótalo y revísalo cuando cambie el equipo o el menú de servic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2-r01-oa01-higiene-de-mano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anillo que rayó la s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nombre inventado. Mariana lleva seis años dando masajes y usa un anillo que no se quita «porque es de su abuela». Un martes atiende a una clienta con molestia de cuello; a los diez minutos, la clienta le dice que algo le raspa. Mariana se quita el anillo, lo deja en el banco y sigue la s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2-r01-oa01-higiene-de-mano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anillo que rayó la s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o que se vio al revis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anillo había dejado una marca roja en la piel y la terapeuta no lo notó porque estaba concentrada en la maniobra. Además, sus uñas pasaban la punta del dedo y el gel de la estación estaba vacío desde el lunes. Ninguna de las tres cosas era grave por separado; juntas explicaban por qué la clienta había sentido la sesión como descuid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2-r01-oa01-higiene-de-mano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anillo que rayó la s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Qué se decid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ariana compró una caja pequeña para el anillo, se cortó las uñas y el establecimiento puso una lista de apertura con gel, toallas y revisión de uñas. No se prometió nada sobre la molestia de cuello ni se interpretó la marca: se registró el incidente, se ofreció una disculpa y se reprogramó la revisión con la clienta. La lección no fue «tener más cuidado», sino cambiar el lugar donde se guarda el anillo y el momento en que se revisa la ma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2-r01-oa01-higiene-de-manos]]></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Lista de mano lista antes del primer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is comprobaciones que se hacen al abrir, no cuando ya hay alguien en la cami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2-r01-oa01-higiene-de-manos]]></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3).]]></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3).]]></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Hacer higiene de manos antes de tocar la ca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mano cambió de una superficie a otra. El cambio de zona es uno de los momentos propios del masaje y no depende de que el cliente lo 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esquema de la OMS incluye la higiene antes de un contacto limpio; en masaje se traduce en cambiar de zona con la mano limp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42-r01-oa01-higiene-de-manos]]></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No debe hacer contacto directo hasta retirarlas o resolve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CDC recomienda uñas naturales que no pasen de la punta del dedo y no usar uñas artificiales ni extensiones. El gel no llega debajo y el guante no es la solución rutina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DC, Clinical Safety: Hand Hygiene for Healthcare Workers: «Natural nails should not extend past the fingertip. Do not wear artificial fingernails or extension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42-r01-oa01-higiene-de-manos]]></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gel es práctico cuando no hay suciedad visible, pero no disuelve la grasa. Con aceite o crema visible toca agua y jab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CDC indica que el gel es preferible cuando las manos no están visiblemente sucias; la suciedad visible pide agua y jab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42-r01-oa01-higiene-de-manos]]></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gel húmedo se mezcla con el aceite, deja una película pegajosa y el cliente lo siente. El secado completo forma parte del proced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écnica de higiene de manos termina cuando las manos están secas; el producto necesita ese tiempo para evaporar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42-r01-oa01-higiene-de-manos]]></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Residuo visible de aceite → Agua y jab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Manos limpias entre clientes → Gel y secado compl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illo puesto → Retirar antes de la s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ña artificial → No hacer contacto dire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elular a media sesión → Higiene al volv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situación cambia lo que la mano tocó o lo que la mano es; la respuesta no es la mis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42-r01-oa01-higiene-de-manos]]></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liente · superficie · OM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contacto continuo obliga a repetir la higiene en las interrupciones, no solo al inicio y al final. La referencia técnica y la etiqueta sustituyen a la memo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NOM-045, cl. 10.6.1.1, para instituciones de salud: higiene antes y después de cada paciente; aquí se adopta como criterio, no como obligación del sal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42-r01-oa01-higiene-de-manos]]></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Higiene antes de tocar la ropa limpia → Se hace siemp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Higiene al volver de la puerta → Se hace siemp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Lavado con agua y jabón tras el baño → Se hace siemp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Higiene al terminar el contacto → Se hace siemp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Anillo y reloj → Se resuelve antes de la s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Uña artificial o larga → Se resuelve antes de la s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Corte abierto en la mano → Se resuelve antes de la s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Gel perfumado o sin fragancia → Lo decide el establec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 que protege a la persona no se negocia; el producto y la política interna sí son decisiones de la ca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42-r01-oa01-higiene-de-manos]]></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Contesté el celular que estaba en el banco y volví a tocarla sin hig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celular es una superficie ajena que la mano lleva de vuelta a la piel. La higiene debe ocurrir al volver, antes de tocar de nue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quinto momento del esquema de la OMS es después de tocar el entorno; en masaje, el celular y la puerta son ese entor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42-r01-oa01-higiene-de-manos]]></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2-r01-oa01-higiene-de-manos]]></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Dibuja una sesión completa y marca con un punto cada vez que tu mano toca algo que no es la piel del cliente: el pomo, la sábana, el apoyacara, tu celular, la puerta, tu cara. Cuenta los puntos. Al lado de cada uno escribe qué hiciste después. Ese mapa es tu rutina real, y las interrupciones sin higiene son el trabajo de est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2-r01-oa01-higiene-de-manos]]></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manos limpias, manos que trabaj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2-r01-oa01-higiene-de-manos]]></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manos limpias, manos que trabaj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2-r01-oa01-higiene-de-manos]]></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se hace higiene de manos en un masaj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Antes de tocar a la persona o la ropa limpia; después de cada interrupción; al cambiar de zona; al salir y volver a la sala; al terminar el contacto; y al cerrar la cabina después de limpi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2-r01-oa01-higiene-de-manos]]></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Gel o agua y jab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Agua y jabón si hay residuo visible de aceite, crema, polvo o sangre, y después del baño. Gel si las manos están visiblemente limpias y cambias de cliente; se aplica suficiente para cubrir y se deja se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2-r01-oa01-higiene-de-manos]]></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pasa con uñas y joy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ñas naturales que no pasen de la punta del dedo, sin acrílicos ni extensiones. Anillos, relojes y pulseras se retiran antes de la sesión: el gel no llega debajo y un borde puede rasp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2-r01-oa01-higiene-de-manos]]></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El guante sustituye la higiene de man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Se usa para una tarea o una lesión, se cambia entre clientes y reduce la sensibilidad. La higiene de manos se hace antes de ponerlo y después de quit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2-r01-oa01-higiene-de-manos]]></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tiempos debe usar una terapeu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inguno inventado. La técnica de la OMS y la etiqueta del producto declaran la forma y la duración; lo comprobable es la cobertura completa y el secado antes de to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2-r01-oa01-higiene-de-manos]]></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2).]]></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6).]]></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6).]]></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6).]]></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5 de 6).]]></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6 de 6).]]></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32199" r:id="rId1"/>
    <p:sldLayoutId id="2482032200" r:id="rId2"/>
    <p:sldLayoutId id="2482032201" r:id="rId3"/>
    <p:sldLayoutId id="2482032202"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8bffe2be8526c6249af5b749e09698f10a8a5268a35bfd241.jpg"/>
  <Relationship Id="rId3" Type="http://schemas.openxmlformats.org/officeDocument/2006/relationships/hyperlink" Target="https://saludyestetica.lumbre.lat/object/sye-c42-r01-oa01-higiene-de-manos"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1-higiene-de-manos"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1-higiene-de-manos"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1-higiene-de-manos"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1-higiene-de-manos"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1-higiene-de-manos"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1-higiene-de-manos"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1-higiene-de-manos"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1-higiene-de-manos"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1-higiene-de-manos"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1-higiene-de-manos"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1-higiene-de-manos"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1-higiene-de-manos"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1-higiene-de-manos"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42-r01-oa01-higiene-de-manos" TargetMode="External"/>
  <Relationship Id="rId4" Type="http://schemas.openxmlformats.org/officeDocument/2006/relationships/hyperlink" Target="https://saludyestetica.lumbre.lat/object/sye-c42-r01-oa01-higiene-de-manos" TargetMode="External"/>
  <Relationship Id="rId5"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1-higiene-de-manos"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1-higiene-de-manos"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1-higiene-de-manos"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1-higiene-de-manos"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1-higiene-de-manos"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1-higiene-de-manos"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1-higiene-de-manos"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42-r01-oa01-higiene-de-manos" TargetMode="External"/>
  <Relationship Id="rId4" Type="http://schemas.openxmlformats.org/officeDocument/2006/relationships/hyperlink" Target="https://saludyestetica.lumbre.lat/object/sye-c42-r01-oa01-higiene-de-manos" TargetMode="External"/>
  <Relationship Id="rId5"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1-higiene-de-manos" TargetMode="Externa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1-higiene-de-manos"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1-higiene-de-manos"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1-higiene-de-manos"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1-higiene-de-manos"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1-higiene-de-manos"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1-higiene-de-manos"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1-higiene-de-manos"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1-higiene-de-manos"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1-higiene-de-manos"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1-higiene-de-manos"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1-higiene-de-manos"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42-r01-oa01-higiene-de-manos" TargetMode="External"/>
  <Relationship Id="rId4" Type="http://schemas.openxmlformats.org/officeDocument/2006/relationships/hyperlink" Target="https://saludyestetica.lumbre.lat/object/sye-c42-r01-oa01-higiene-de-manos" TargetMode="External"/>
  <Relationship Id="rId5"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1-higiene-de-manos" TargetMode="Externa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1-higiene-de-manos"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1-higiene-de-manos" TargetMode="Externa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1-higiene-de-manos"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1-higiene-de-manos"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1-higiene-de-manos"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1-higiene-de-manos"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1-higiene-de-manos"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1-higiene-de-manos"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1-higiene-de-manos"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1-higiene-de-manos"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1-higiene-de-manos"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1-higiene-de-manos"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1-higiene-de-manos"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1-higiene-de-manos"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1-higiene-de-manos"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1-higiene-de-manos"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1-higiene-de-manos"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1-higiene-de-manos"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1-higiene-de-manos" TargetMode="External"/>
  <Relationship Id="rId3" Type="http://schemas.openxmlformats.org/officeDocument/2006/relationships/hyperlink" Target="https://saludyestetica.lumbre.lat/object/sye-c42-r01-oa01-higiene-de-manos" TargetMode="External"/>
  <Relationship Id="rId4"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1-higiene-de-manos"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1-higiene-de-manos"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1-higiene-de-manos"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1-higiene-de-manos"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1-higiene-de-manos"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1-higiene-de-manos"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1-higiene-de-manos"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1-higiene-de-manos"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1-higiene-de-manos"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1-higiene-de-manos"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1-higiene-de-manos" TargetMode="Externa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1-higiene-de-manos"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1-higiene-de-manos" TargetMode="Externa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1-higiene-de-manos"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1-higiene-de-manos"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1-higiene-de-manos"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1-higiene-de-manos"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1-higiene-de-manos" TargetMode="External"/>
  <Relationship Id="rId3" Type="http://schemas.openxmlformats.org/officeDocument/2006/relationships/notesSlide" Target="../notesSlides/notesSlide74.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Higien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man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n]]></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ad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ntact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man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rabaj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42-r01-oa01-higiene-de-manos"/>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1-higiene-de-manos"/>
              </a:rPr>
              <a:t><![CDATA[Higiene de manos en cada contacto: la mano que traba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licar la higiene de manos en una sesión de masaje: reconocer los momentos que crea el contacto continuo, ejecutar la técnica sin inventar tiempos, cuidar uñas y piel, y decidir qué corresponde al establecimiento cuando la mano no está en condiciones.]]></a:t>
            </a:r>
          </a:p>
        </p:txBody>
      </p:sp>
      <p:sp>
        <p:nvSpPr>
          <p:cNvPr id="9" name=""/>
          <p:cNvSpPr txBox="1"/>
          <p:nvPr/>
        </p:nvSpPr>
        <p:spPr>
          <a:xfrm>
            <a:off x="514350" y="2962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248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mano es la herramienta del masaje y también una superficie que viaja. Lección de higiene de manos aplicada al masaje: momentos propios de la sesión, técnica de cobertura, uñas, joyas y piel, y qué decide el negoci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1-higiene-de-manos"/>
              </a:rPr>
              <a:t><![CDATA[Higiene de manos en cada contacto: la mano que traba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4]]></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higiene de manos · masaje · uñas · piel · experiencia del client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igiene de manos en cada contacto: la mano que trabaj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1-higiene-de-manos"/>
              </a:rPr>
              <a:t><![CDATA[Higiene de manos en cada contacto: la mano que traba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4]]></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rsonas que reciben masajes y quieren saber qué es una práctica cuidada, y personas que empiezan a dar masaje o administran un espacio de masoterapia. No requiere formación previa. Es formación educativa: no habilita para ejercer, no diagnostica y no sustituye la práctica supervisada ni la atención sanitari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igiene de manos en cada contacto: la mano que trabaj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1-higiene-de-manos"/>
              </a:rPr>
              <a:t><![CDATA[Higiene de manos en cada contacto: la mano que traba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on las seis y cuarto de la tarde y es la cuarta persona del día. La terapeuta se sienta en el banco, se quita el anillo con prisa, lo deja junto al pomo de aceite y se pasa gel en las manos. Mientras el gel seca, contesta el celular que vibra en el bolsillo del mandil, abre la puerta porque llegó la siguiente clienta y acomoda el apoyacara con la misma man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igiene de manos en cada contacto: la mano que trabaj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1-higiene-de-manos"/>
              </a:rPr>
              <a:t><![CDATA[Higiene de manos en cada contacto: la mano que traba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por fin toca la espalda, las manos huelen a gel y un poco al aceite de la sesión anterior. Nadie hizo nada grave; hizo lo que hace todo el mundo cuando el día se encima. Pero en un masaje la mano no es una herramienta que se suelta entre tareas: es la herramienta que está en contacto durante casi toda la hora.]]></a:t>
            </a:r>
          </a:p>
        </p:txBody>
      </p:sp>
      <p:sp>
        <p:nvSpPr>
          <p:cNvPr id="8" name=""/>
          <p:cNvSpPr txBox="1"/>
          <p:nvPr/>
        </p:nvSpPr>
        <p:spPr>
          <a:xfrm>
            <a:off x="514350" y="28670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trata de esos momentos, de la técnica que no se inventa y de lo que el cliente percibe antes de que empiece el masaj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mano es la herramienta y también la superfici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1-higiene-de-manos"/>
              </a:rPr>
              <a:t><![CDATA[Higiene de manos en cada contacto: la mano que traba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4]]></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un salón de belleza las manos tocan tijeras, pinceles y frascos, y de vez en cuando la piel. En un masaje ocurre lo contrario: la mano está sobre la piel de forma sostenida, con aceite o crema, y vuelve una y otra vez al envase, a la sábana, al apoyacara y a los objetos que la terapeuta toca sin darse cuenta. Esa diferencia cambia la pregunta. No basta con preguntar «¿me lavé antes de empezar?»; hay que preguntar qué tocó la mano desde la última vez que estuvo limpia y qué va a tocar después. La higiene de manos no es un trámite de entrada: es una secuencia de interrupciones dentro de una sesión que no se interrump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mano es la herramienta y también la superfici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1-higiene-de-manos"/>
              </a:rPr>
              <a:t><![CDATA[Higiene de manos en cada contacto: la mano que traba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4]]></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ección de higiene de manos del curso 13 ya explicó el esquema de los cinco momentos, la diferencia entre agua y jabón y gel con alcohol, y por qué el guante no sustituye el lavado. Aquí no se repite: se traslada al masaje. El contacto continuo añade tres cosas. Primero, el residuo: el aceite y la crema se acumulan en palmas, dedos y uñas, y el gel no los retira. Segundo, el recorrido: la mano pasa de los pies a la cabeza, del apoyacara al pomo, del pomo al celular. Tercero, la percepción: el cliente nota el gel frío, el olor a alcohol, una uña larga o un anillo que se clava. La higiene se vuelve, además de seguridad, parte de la experienci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momentos que sí son de una sesión de masaje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1-higiene-de-manos"/>
              </a:rPr>
              <a:t><![CDATA[Higiene de manos en cada contacto: la mano que traba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4]]></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recibir: manos limpias antes de tocar a la persona, pero también antes de acomodar la ropa limpia que va a estar en contacto con su cara. Después de cualquier interrupción: el celular, la puerta, el bolígrafo, el dinero, el pomo que se cayó al suelo. Antes de pasar de una zona a otra cuando la mano viene de los pies o del cuero cabelludo y va hacia la cara. Al salir de la sala y al volver. Al terminar el contacto directo, antes de retirar la ropa sucia. Y al cerrar la cabina, después de limpiar la camilla. Cada uno de esos momentos tiene la misma lógica: la mano cambió de superfici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momentos que sí son de una sesión de masaje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1-higiene-de-manos"/>
              </a:rPr>
              <a:t><![CDATA[Higiene de manos en cada contacto: la mano que traba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4]]></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hace falta contar segundos ni recitar una lista frente al cliente. La duración y la forma del procedimiento las declara la técnica de la Organización Mundial de la Salud y, cuando se usa gel, la etiqueta del producto; esta lección no fija tiempos propios y no debería hacerlo. Lo que sí se puede comprobar es la cobertura: palmas, dorsos, entre los dedos, pulgares, puntas, uñas y muñecas. Y una condición que se olvida: las manos tienen que estar secas antes de tocar. El gel húmedo se mezcla con el aceite, deja una película pegajosa y el cliente lo siente en la primera carici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momentos que sí son de una sesión de masaje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1-higiene-de-manos"/>
              </a:rPr>
              <a:t><![CDATA[Higiene de manos en cada contacto: la mano que traba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4]]></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añade esta lección al curso 13]]></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curso 13 enseña los cinco momentos, la elección entre agua y jabón o gel y el uso de guantes en un servicio de belleza. Aquí se aplican al contacto continuo del masaje: interrupciones, cambio de zona, uñas, joyas, piel y política de la casa. No se duplica la lección de higiene de manos: se usa como bas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momentos que sí son de una sesión de masaje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1-higiene-de-manos"/>
              </a:rPr>
              <a:t><![CDATA[Higiene de manos en cada contacto: la mano que traba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4]]></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descr=""/>
          <p:cNvSpPr/>
          <p:nvPr/>
        </p:nvSpPr>
        <p:spPr>
          <a:xfrm>
            <a:off x="514350" y="3190875"/>
            <a:ext cx="8115300" cy="143827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10" name="" descr=""/>
          <p:cNvSpPr/>
          <p:nvPr/>
        </p:nvSpPr>
        <p:spPr>
          <a:xfrm>
            <a:off x="514350" y="3190875"/>
            <a:ext cx="38100" cy="1438275"/>
          </a:xfrm>
          <a:prstGeom prst="roundRect">
            <a:avLst/>
          </a:prstGeom>
          <a:solidFill>
            <a:srgbClr val="B7DCCB">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in tiempos ni concentraciones propias]]></a:t>
            </a:r>
          </a:p>
        </p:txBody>
      </p:sp>
      <p:sp>
        <p:nvSpPr>
          <p:cNvPr id="12"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lección no fija duración del lavado, cantidad de gel ni concentración de alcohol. La técnica la declara la OMS y las condiciones de uso, la etiqueta del producto que compró el establecimiento. Un número copiado de un video no es una instrucción verificada.]]></a:t>
            </a:r>
          </a:p>
        </p:txBody>
      </p:sp>
      <p:sp>
        <p:nvSpPr>
          <p:cNvPr id="13" name=""/>
          <p:cNvSpPr txBox="1"/>
          <p:nvPr/>
        </p:nvSpPr>
        <p:spPr>
          <a:xfrm>
            <a:off x="685800" y="3267075"/>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ueba de las dos manos]]></a:t>
            </a:r>
          </a:p>
        </p:txBody>
      </p:sp>
      <p:sp>
        <p:nvSpPr>
          <p:cNvPr id="14" name=""/>
          <p:cNvSpPr txBox="1"/>
          <p:nvPr/>
        </p:nvSpPr>
        <p:spPr>
          <a:xfrm>
            <a:off x="685800" y="3667125"/>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ntes de tocar, mira tus manos como las vería el cliente: ¿uñas cortas y sin bordes, sin anillo, sin reloj, piel sin grietas y seca? Si algo falla, se resuelve antes de la primera maniobra, no durant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técnica: cubrir, no cont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1-higiene-de-manos"/>
              </a:rPr>
              <a:t><![CDATA[Higiene de manos en cada contacto: la mano que traba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ecuencia que describe la OMS es sencilla y se aprende en una tarde: palma con palma; palma derecha sobre el dorso izquierdo, entrelazando los dedos, y al revés; palmas con dedos entrelazados; dorso de los dedos contra la palma opuesta; pulgar rodeado por la palma contraria; puntas de los dedos girando en la palma; y las muñecas. La técnica no es un ritual místico: existe porque las zonas que más se olvidan son las que más contacto tienen con la piel del cliente. Si el gel se aplica solo en las palmas, la mano que sostiene la cabeza sigue suci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técnica: cubrir, no cont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1-higiene-de-manos"/>
              </a:rPr>
              <a:t><![CDATA[Higiene de manos en cada contacto: la mano que traba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4]]></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gua y jabón o gel: la regla del curso 13 se mantiene. Si hay residuo visible de aceite, crema, polvo o sangre, o si se viene del baño, toca agua y jabón; el gel no disuelve la grasa. Si las manos están visiblemente limpias y solo se cambia de cliente, el gel es práctico, siempre que se aplique suficiente para cubrir toda la mano y se deje secar. La etiqueta del producto y la ficha del fabricante son las que dicen cuánto y cómo; no el video que se vio ayer. Y el secado completo no es un detalle estético: es la diferencia entre una mano que trabaja y una mano que deja marc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técnica: cubrir, no contar]]></a:t>
            </a:r>
          </a:p>
        </p:txBody>
      </p:sp>
      <p:pic>
        <p:nvPicPr>
          <p:cNvPr id="3" name="" descr="Cinco momentos de manos en una sesión de masaje">
            <a:hlinkClick r:id="rId3" tooltip="Cinco momentos de manos en una sesión de masaje"/>
          </p:cNvPr>
          <p:cNvPicPr>
            <a:picLocks noChangeAspect="1"/>
          </p:cNvPicPr>
          <p:nvPr>
            <p:ph type="pic" idx="1"/>
          </p:nvPr>
        </p:nvPicPr>
        <p:blipFill>
          <a:blip r:embed="rId2"/>
          <a:stretch>
            <a:fillRect/>
          </a:stretch>
        </p:blipFill>
        <p:spPr>
          <a:xfrm>
            <a:off x="1752600" y="1257300"/>
            <a:ext cx="562927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No son los cinco momentos clínicos: son las interrupciones propias del contacto continu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42-r01-oa01-higiene-de-manos"/>
              </a:rPr>
              <a:t><![CDATA[Ver imagen original en el O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ñas, joyas y piel: lo que la mano no puede esconde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1-higiene-de-manos"/>
              </a:rPr>
              <a:t><![CDATA[Higiene de manos en cada contacto: la mano que traba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DC lo dice con claridad para el personal de salud: las uñas naturales no deben pasar de la punta del dedo y no se deben usar uñas artificiales ni extensiones. La razón sirve igual en una camilla: debajo de una uña larga o de un acrílico se queda producto, piel y humedad, y el gel no llega. Los anillos y los relojes también importan: la piel debajo de un anillo aloja más gérmenes que un dedo sin anillo, y un bisel puede raspar sin que la terapeuta lo note. Quitarse las joyas antes de la jornada es más fácil que quitárselas delante del client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ñas, joyas y piel: lo que la mano no puede esconde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1-higiene-de-manos"/>
              </a:rPr>
              <a:t><![CDATA[Higiene de manos en cada contacto: la mano que traba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4]]></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iel es la otra mitad. Una manos agrietadas, con un eccema o con un corte abierto no son una barrera intacta: son una puerta y, además, una molestia para quien las recibe. El CDC recomienda lociones y cremas para prevenir la sequedad que produce la higiene frecuente. Si hay una lesión, la decisión no es «echarle más crema»: se cubre, se usa guante si el contacto directo no se puede evitar, o se reprograma la sesión. Si hay una dermatitis que supura, sospecha de infección o dolor al trabajar, se consulta a un profesional de la salud. Esta lección no diagnostica la piel de nadi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ñas, joyas y piel: lo que la mano no puede escond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1-higiene-de-manos"/>
              </a:rPr>
              <a:t><![CDATA[Higiene de manos en cada contacto: la mano que traba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4]]></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ciones de la sesión y respuesta de higiene de manos. La tercera columna explica la lógica; ninguna fila autoriza a saltarse el lavad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1-higiene-de-manos"/>
              </a:rPr>
              <a:t><![CDATA[Higiene de manos en cada contacto: la mano que traba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4]]></a:t>
            </a:r>
          </a:p>
        </p:txBody>
      </p:sp>
      <p:graphicFrame>
        <p:nvGraphicFramePr>
          <p:cNvPr id="7" name="" descr=""/>
          <p:cNvGraphicFramePr>
            <a:graphicFrameLocks noGrp="1"/>
          </p:cNvGraphicFramePr>
          <p:nvPr/>
        </p:nvGraphicFramePr>
        <p:xfrm>
          <a:off x="514350" y="1257300"/>
          <a:ext cx="8115300" cy="3057525"/>
        </p:xfrm>
        <a:graphic>
          <a:graphicData uri="http://schemas.openxmlformats.org/drawingml/2006/table">
            <a:tbl>
              <a:tblPr firstRow="1" bandRow="1"/>
              <a:tblGrid>
                <a:gridCol w="2705100"/>
                <a:gridCol w="2990850"/>
                <a:gridCol w="24193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ha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or qué]]></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lego de la calle y acomodo la ropa limpia de la camil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igiene de manos antes de tocar la rop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ropa limpia va a estar en contacto con la ca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abajé pies y sigo con la ca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igiene de manos entre zon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mano cambió de superfici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esto el celular o abro la puerta a media se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igiene al volver, antes de tocar de nuev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objeto ajeno es una superficie má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1-higiene-de-manos"/>
              </a:rPr>
              <a:t><![CDATA[Higiene de manos en cada contacto: la mano que traba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4]]></a:t>
            </a:r>
          </a:p>
        </p:txBody>
      </p:sp>
      <p:graphicFrame>
        <p:nvGraphicFramePr>
          <p:cNvPr id="7" name="" descr=""/>
          <p:cNvGraphicFramePr>
            <a:graphicFrameLocks noGrp="1"/>
          </p:cNvGraphicFramePr>
          <p:nvPr/>
        </p:nvGraphicFramePr>
        <p:xfrm>
          <a:off x="514350" y="1257300"/>
          <a:ext cx="8115300" cy="2095500"/>
        </p:xfrm>
        <a:graphic>
          <a:graphicData uri="http://schemas.openxmlformats.org/drawingml/2006/table">
            <a:tbl>
              <a:tblPr firstRow="1" bandRow="1"/>
              <a:tblGrid>
                <a:gridCol w="2705100"/>
                <a:gridCol w="2990850"/>
                <a:gridCol w="24193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ha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or qué]]></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ngo un corte en el de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brir y usar guante, o reprogram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barrera rota no se compensa con ge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acabó el gel a media se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rminar sin contacto adicional y reponer antes de la sigu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toalla del cliente no es ge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ndo la mano no está en condicion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1-higiene-de-manos"/>
              </a:rPr>
              <a:t><![CDATA[Higiene de manos en cada contacto: la mano que traba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4]]></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estados de la mano que no se resuelven con más higiene. Una uña artificial, una uña larga, un anillo que no se puede quitar o una lesión abierta cambian la decisión: no se atiende con contacto directo hasta resolverlo. Un corte pequeño y cubierto puede permitir la sesión con guante, pero el guante reduce la sensibilidad, se cambia entre clientes y no sustituye la higiene. Una dermatitis que supura, una infección evidente o una herida que no cierra no se tapan con un apósito y se siguen trabajando: se suspende el contacto y se orienta a valoración. La matriz de esta lección ordena esos casos sin convertirlos en un diagnóstic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ndo la mano no está en condicion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1-higiene-de-manos"/>
              </a:rPr>
              <a:t><![CDATA[Higiene de manos en cada contacto: la mano que traba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stablecimiento decide por escrito lo que la ley no le dice: si se permiten uñas pintadas, qué joyas se retiran, qué gel se compra, dónde está el lavabo, quién repone, cuántos guantes hay y qué se hace si alguien llega con una lesión. Esa política es capa C: no es una norma nacional ni una recomendación clínica, es una decisión de la casa. Y tiene que ser una decisión que se pueda cumplir un sábado a las siete, no una frase en un manual que nadie leyó. La prueba es simple: preguntar a dos personas del equipo qué hacen si se les rompe la piel antes de una sesió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ndo la mano no está en condiciones]]></a:t>
            </a:r>
          </a:p>
        </p:txBody>
      </p:sp>
      <p:pic>
        <p:nvPicPr>
          <p:cNvPr id="3" name="" descr="Qué hacer según el estado de la mano">
            <a:hlinkClick r:id="rId3" tooltip="Qué hacer según el estado de la mano"/>
          </p:cNvPr>
          <p:cNvPicPr>
            <a:picLocks noChangeAspect="1"/>
          </p:cNvPicPr>
          <p:nvPr>
            <p:ph type="pic" idx="1"/>
          </p:nvPr>
        </p:nvPicPr>
        <p:blipFill>
          <a:blip r:embed="rId2"/>
          <a:stretch>
            <a:fillRect/>
          </a:stretch>
        </p:blipFill>
        <p:spPr>
          <a:xfrm>
            <a:off x="2228850" y="1257300"/>
            <a:ext cx="46767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inco situaciones que no se resuelven con más gel.]]></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42-r01-oa01-higiene-de-manos"/>
              </a:rPr>
              <a:t><![CDATA[Ver imagen original en el O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hábito que el cliente percib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1-higiene-de-manos"/>
              </a:rPr>
              <a:t><![CDATA[Higiene de manos en cada contacto: la mano que traba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higiene de manos se sostiene por diseño, no por conciencia. Un punto de gel en cada estación, un lavabo a menos de veinte pasos, un gancho para el reloj y los anillos, una lima de uñas en el cajón y una crema que no huela a nada son cosas pequeñas que deciden si la rutina ocurre. También decide la logística: si el único gel está en la recepción, la terapeuta no va a cruzar el pasillo con el cliente esperando. Si el bote de basura está lejos, el apósito usado se queda en el bolsillo. La experiencia del cliente empieza en esos detalles antes de la primera maniobr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hábito que el cliente percib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1-higiene-de-manos"/>
              </a:rPr>
              <a:t><![CDATA[Higiene de manos en cada contacto: la mano que traba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final de la jornada conviene anotar tres cosas: si faltó gel o jabón, si hubo una lesión o un incidente de piel, y si alguien preguntó por el olor o la textura de un producto. Ese registro mínimo se cruza con la lista de apertura y cierre del curso 13 y con la lista de preparación de la camilla de la lección 3 de este curso. No es burocracia: es la diferencia entre «creo que quedó limpio» y «puedo decir qué se hizo, cuándo y con qué». Y es la única forma de que la mano que trabaja siga siendo, además de limpia, una mano que el cliente quiera volver a senti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1-higiene-de-manos"/>
              </a:rPr>
              <a:t><![CDATA[Higiene de manos en cada contacto: la mano que traba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hábito que el cliente percibe · Procedimiento: preparar las manos para una jornada de masaje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visa el estado de la mano]]></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la primera cita, mira uñas, cutículas, dorsos y palmas. Uñas cortas y naturales, sin bordes que raspen; sin anillos, reloj ni pulseras; cualquier lesión cubierta o sesión reprogramada. Si hay dolor, supuración o grietas profundas, se consulta y no se improvis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1-higiene-de-manos"/>
              </a:rPr>
              <a:t><![CDATA[Higiene de manos en cada contacto: la mano que traba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hábito que el cliente percibe · Procedimiento: preparar las manos para una jornada de masaje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ige el producto y lee su etiquet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gua y jabón para el lavado; gel para las manos visiblemente limpias. Revisa que el envase declare el uso, que el rótulo se lea y que no esté vencido. Si el gel es perfumado, pregunta antes: hay clientes que no toleran la fraganci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1-higiene-de-manos"/>
              </a:rPr>
              <a:t><![CDATA[Higiene de manos en cada contacto: la mano que traba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hábito que el cliente percibe · Procedimiento: preparar las manos para una jornada de masaje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epara el punto de higiene]]></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Gel lleno, jabón, toallas de papel y bote a la mano. Un gancho o una caja para las joyas. El celular fuera del área de contacto. Si el lavabo está lejos, el gel de la estación es la solución, no la excus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1-higiene-de-manos"/>
              </a:rPr>
              <a:t><![CDATA[Higiene de manos en cada contacto: la mano que traba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hábito que el cliente percibe · Procedimiento: preparar las manos para una jornada de masaje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jecuta la técnica complet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bre palmas, dorsos, entre dedos, pulgares, puntas y muñecas. La duración la declaran la técnica de la OMS y la etiqueta del gel; no se copia de un video ni se cuenta en voz alta. Deja secar por completo antes de toca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1-higiene-de-manos"/>
              </a:rPr>
              <a:t><![CDATA[Higiene de manos en cada contacto: la mano que traba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hábito que el cliente percibe · Procedimiento: preparar las manos para una jornada de masaje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ida la piel al terminar]]></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ávate al final del contacto, seca bien y aplica crema sin fragancia. Para limpiar la cabina, usa guantes de limpieza: son para el producto de limpieza, no para el masaje. Una mano agrietada es una barrera rot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1-higiene-de-manos"/>
              </a:rPr>
              <a:t><![CDATA[Higiene de manos en cada contacto: la mano que traba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hábito que el cliente percibe · Procedimiento: preparar las manos para una jornada de masaje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ja escrita la regla de la cas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fine política de uñas y joyas, responsable de reponer gel, existencia de guantes y qué se hace ante una lesión. Anótalo y revísalo cuando cambie el equipo o el menú de servicio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1-higiene-de-manos"/>
              </a:rPr>
              <a:t><![CDATA[Higiene de manos en cada contacto: la mano que traba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hábito que el cliente percibe · Caso ficticio: el anillo que rayó la sesión · Paso 1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nombre inventado. Mariana lleva seis años dando masajes y usa un anillo que no se quita «porque es de su abuela». Un martes atiende a una clienta con molestia de cuello; a los diez minutos, la clienta le dice que algo le raspa. Mariana se quita el anillo, lo deja en el banco y sigue la sesió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1-higiene-de-manos"/>
              </a:rPr>
              <a:t><![CDATA[Higiene de manos en cada contacto: la mano que traba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hábito que el cliente percibe · Caso ficticio: el anillo que rayó la sesión · Paso 2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e vio al revisar]]></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nillo había dejado una marca roja en la piel y la terapeuta no lo notó porque estaba concentrada en la maniobra. Además, sus uñas pasaban la punta del dedo y el gel de la estación estaba vacío desde el lunes. Ninguna de las tres cosas era grave por separado; juntas explicaban por qué la clienta había sentido la sesión como descuidad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1-higiene-de-manos"/>
              </a:rPr>
              <a:t><![CDATA[Higiene de manos en cada contacto: la mano que traba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hábito que el cliente percibe · Caso ficticio: el anillo que rayó la sesión · Paso 3 de 3]]></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1-higiene-de-manos"/>
              </a:rPr>
              <a:t><![CDATA[Higiene de manos en cada contacto: la mano que traba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se decidió]]></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iana compró una caja pequeña para el anillo, se cortó las uñas y el establecimiento puso una lista de apertura con gel, toallas y revisión de uñas. No se prometió nada sobre la molestia de cuello ni se interpretó la marca: se registró el incidente, se ofreció una disculpa y se reprogramó la revisión con la clienta. La lección no fue «tener más cuidado», sino cambiar el lugar donde se guarda el anillo y el momento en que se revisa la mano.]]></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hábito que el cliente percibe]]></a:t>
            </a:r>
          </a:p>
        </p:txBody>
      </p:sp>
      <p:pic>
        <p:nvPicPr>
          <p:cNvPr id="3" name="" descr="Lista de mano lista antes del primer cliente">
            <a:hlinkClick r:id="rId3" tooltip="Lista de mano lista antes del primer cliente"/>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is comprobaciones que se hacen al abrir, no cuando ya hay alguien en la camill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42-r01-oa01-higiene-de-manos"/>
              </a:rPr>
              <a:t><![CDATA[Ver imagen original en el O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1-higiene-de-manos"/>
              </a:rPr>
              <a:t><![CDATA[Higiene de manos en cada contacto: la mano que traba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4]]></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varse solo al entrar y al salir del local. La mano cambia de superficie muchas veces dentro de una sesión: pies, cara, pomo, celular, puerta. La higiene se hace en cada cambio, no al principio y al final del día.]]></a:t>
            </a:r>
          </a:p>
        </p:txBody>
      </p:sp>
      <p:sp>
        <p:nvSpPr>
          <p:cNvPr id="9" name=""/>
          <p:cNvSpPr txBox="1"/>
          <p:nvPr/>
        </p:nvSpPr>
        <p:spPr>
          <a:xfrm>
            <a:off x="514350" y="26003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reer que el gel sustituye la uña larga o el anillo. El gel no llega debajo de un acrílico ni de un anillo, y no impide que un borde raspe. Esas barreras se retiran antes de la sesió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1-higiene-de-manos"/>
              </a:rPr>
              <a:t><![CDATA[Higiene de manos en cada contacto: la mano que traba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4]]></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carse con la toalla del cliente. La toalla que tocó la piel y el aceite no es una toalla de manos. Usa papel desechable y déjalo en el bote; la toalla del cliente va al cesto.]]></a:t>
            </a:r>
          </a:p>
        </p:txBody>
      </p:sp>
      <p:sp>
        <p:nvSpPr>
          <p:cNvPr id="9" name=""/>
          <p:cNvSpPr txBox="1"/>
          <p:nvPr/>
        </p:nvSpPr>
        <p:spPr>
          <a:xfrm>
            <a:off x="514350" y="227647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piar tiempos de un video o de otra casa. La duración del procedimiento y la cantidad de producto las declaran la técnica de la OMS y la etiqueta. Un número memorizado sin fuente es un número inventado.]]></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1-higiene-de-manos"/>
              </a:rPr>
              <a:t><![CDATA[Higiene de manos en cada contacto: la mano que traba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4]]></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hay residuo visible de aceite, crema o polvo, o si vienes del baño: agua y jabón. El gel no retira la gras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s manos están visiblemente limpias y cambias de cliente: gel, cobertura completa y secado antes de tocar.]]></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mano tocó un objeto ajeno —celular, puerta, dinero, suelo—: higiene antes de volver a la persona.]]></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hay uña artificial, uña larga, anillo o reloj: se retira o se recorta antes de la sesión; no se compensa con más gel.]]></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1-higiene-de-manos"/>
              </a:rPr>
              <a:t><![CDATA[Higiene de manos en cada contacto: la mano que traba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4]]></a:t>
            </a:r>
          </a:p>
        </p:txBody>
      </p:sp>
      <p:sp>
        <p:nvSpPr>
          <p:cNvPr id="7" name="" descr=""/>
          <p:cNvSpPr/>
          <p:nvPr/>
        </p:nvSpPr>
        <p:spPr>
          <a:xfrm>
            <a:off x="514350" y="2200275"/>
            <a:ext cx="8115300" cy="21240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2200275"/>
            <a:ext cx="38100" cy="21240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hay lesión abierta, dermatitis que supura o sospecha de infección: no se hace contacto directo; se cubre, se usa guante si corresponde o se reprograma, y se orienta a valoración.]]></a:t>
            </a:r>
          </a:p>
        </p:txBody>
      </p:sp>
      <p:sp>
        <p:nvSpPr>
          <p:cNvPr id="11" name=""/>
          <p:cNvSpPr txBox="1"/>
          <p:nvPr/>
        </p:nvSpPr>
        <p:spPr>
          <a:xfrm>
            <a:off x="685800" y="2276475"/>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2" name=""/>
          <p:cNvSpPr txBox="1"/>
          <p:nvPr/>
        </p:nvSpPr>
        <p:spPr>
          <a:xfrm>
            <a:off x="685800" y="2676525"/>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e escala a quien administra el establecimiento cuando falta gel o jabón, cuando no hay un punto de higiene cerca de la cabina, cuando una persona del equipo tiene una lesión y no hay política escrita, o cuando un cliente refiere irritación, ardor o una reacción en la piel después de la sesió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1-higiene-de-manos"/>
              </a:rPr>
              <a:t><![CDATA[Higiene de manos en cada contacto: la mano que traba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4]]></a:t>
            </a:r>
          </a:p>
        </p:txBody>
      </p:sp>
      <p:sp>
        <p:nvSpPr>
          <p:cNvPr id="7" name="" descr=""/>
          <p:cNvSpPr/>
          <p:nvPr/>
        </p:nvSpPr>
        <p:spPr>
          <a:xfrm>
            <a:off x="514350" y="1219200"/>
            <a:ext cx="8115300" cy="25812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5812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n esos casos se registra qué se hizo, con qué producto y en qué momento; se conserva el envase y se orienta a valoración con un profesional de la salud si la reacción persiste o se extiende. Si hay una lesión que supura, fiebre o signos de infección en la mano de quien trabaja, no se atiende con contacto directo y se consulta.]]></a:t>
            </a:r>
          </a:p>
        </p:txBody>
      </p:sp>
      <p:sp>
        <p:nvSpPr>
          <p:cNvPr id="10" name=""/>
          <p:cNvSpPr txBox="1"/>
          <p:nvPr/>
        </p:nvSpPr>
        <p:spPr>
          <a:xfrm>
            <a:off x="685800" y="2790825"/>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lección no diagnostica lesiones de la piel ni decide tratamientos, y no sustituye la formación en higiene del curso 13 ni la capacitación que exija la autoridad aplicabl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1-higiene-de-manos"/>
              </a:rPr>
              <a:t><![CDATA[Higiene de manos en cada contacto: la mano que traba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Terminas de trabajar los pies y vas a continuar con la cara. ¿Qué corresponde?]]></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eguir con la misma mano: el aceite es el mism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Hacer higiene de manos antes de tocar la cara.]]></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onerte gel sin lavar y continuar.]]></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impiarte en la sábana y seguir.]]></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1-higiene-de-manos"/>
              </a:rPr>
              <a:t><![CDATA[Higiene de manos en cada contacto: la mano que traba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terapeuta lleva uñas acrílicas largas. ¿Cuál es la decisión correct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uede trabajar si se pone gel.]]></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uede trabajar si usa guantes toda la sesión.]]></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No debe hacer contacto directo hasta retirarlas o resolverlo.]]></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uede trabajar si se lava con agua y jabó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1-higiene-de-manos"/>
              </a:rPr>
              <a:t><![CDATA[Higiene de manos en cada contacto: la mano que traba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gel con alcohol es suficiente para quitar el residuo de aceite de las manos.]]></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1-higiene-de-manos"/>
              </a:rPr>
              <a:t><![CDATA[Higiene de manos en cada contacto: la mano que traba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s manos deben estar secas antes de tocar al cliente.]]></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1-higiene-de-manos"/>
              </a:rPr>
              <a:t><![CDATA[Higiene de manos en cada contacto: la mano que traba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situación con la respuesta de higiene de manos.]]></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Residuo visible de aceite]]></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Manos limpias entre clientes]]></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Anillo puesto]]></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Uña artificial]]></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Celular a media sesión]]></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Gel y secado complet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1-higiene-de-manos"/>
              </a:rPr>
              <a:t><![CDATA[Higiene de manos en cada contacto: la mano que traba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4]]></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tirar antes de la sesión]]></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No hacer contacto directo]]></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Higiene al volver]]></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Agua y jabón]]></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1-higiene-de-manos"/>
              </a:rPr>
              <a:t><![CDATA[Higiene de manos en cada contacto: la mano que traba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higiene de manos se hace antes y después de cada ___ y también cada vez que la mano cambia de ___. La duración del procedimiento no se inventa: la declaran la técnica de la ___ y la etiqueta del producto.]]></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1-higiene-de-manos"/>
              </a:rPr>
              <a:t><![CDATA[Higiene de manos en cada contacto: la mano que traba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elemento según cuándo se resuelv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hace siempre]]></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resuelve antes de la sesión]]></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Lo decide el establecimiento]]></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Higiene antes de tocar la ropa limpia]]></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Higiene al volver de la puerta]]></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Lavado con agua y jabón tras el baño]]></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1-higiene-de-manos"/>
              </a:rPr>
              <a:t><![CDATA[Higiene de manos en cada contacto: la mano que traba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4]]></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Higiene al terminar el contacto]]></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Anillo y reloj]]></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Uña artificial o larga]]></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Corte abierto en la mano]]></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Gel perfumado o sin fragancia]]></a:t>
            </a:r>
          </a:p>
        </p:txBody>
      </p:sp>
      <p:sp>
        <p:nvSpPr>
          <p:cNvPr id="12" name=""/>
          <p:cNvSpPr txBox="1"/>
          <p:nvPr/>
        </p:nvSpPr>
        <p:spPr>
          <a:xfrm>
            <a:off x="514350" y="30289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1-higiene-de-manos"/>
              </a:rPr>
              <a:t><![CDATA[Higiene de manos en cada contacto: la mano que traba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se rompe la higiene de manos.]]></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Me lavé las manos antes de recibir a la clienta.]]></a:t>
            </a:r>
          </a:p>
        </p:txBody>
      </p:sp>
      <p:sp>
        <p:nvSpPr>
          <p:cNvPr id="10" name=""/>
          <p:cNvSpPr txBox="1"/>
          <p:nvPr/>
        </p:nvSpPr>
        <p:spPr>
          <a:xfrm>
            <a:off x="628650" y="23526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ntesté el celular que estaba en el banco y volví a tocarla sin higiene.]]></a:t>
            </a:r>
          </a:p>
        </p:txBody>
      </p:sp>
      <p:sp>
        <p:nvSpPr>
          <p:cNvPr id="11" name=""/>
          <p:cNvSpPr txBox="1"/>
          <p:nvPr/>
        </p:nvSpPr>
        <p:spPr>
          <a:xfrm>
            <a:off x="628650" y="3028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l terminar el contacto, me lavé las manos y registré la sesión.]]></a:t>
            </a:r>
          </a:p>
        </p:txBody>
      </p:sp>
      <p:sp>
        <p:nvSpPr>
          <p:cNvPr id="12" name=""/>
          <p:cNvSpPr txBox="1"/>
          <p:nvPr/>
        </p:nvSpPr>
        <p:spPr>
          <a:xfrm>
            <a:off x="628650" y="3390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l cerrar, repuse el gel y revisé la lista de apertura.]]></a:t>
            </a:r>
          </a:p>
        </p:txBody>
      </p:sp>
      <p:sp>
        <p:nvSpPr>
          <p:cNvPr id="13" name=""/>
          <p:cNvSpPr txBox="1"/>
          <p:nvPr/>
        </p:nvSpPr>
        <p:spPr>
          <a:xfrm>
            <a:off x="628650" y="3752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Guardé el anillo en la caja antes de la siguiente sesión.]]></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1-higiene-de-manos"/>
              </a:rPr>
              <a:t><![CDATA[Higiene de manos en cada contacto: la mano que traba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42-r01-oa01-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42-r01-oa01-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42-r01-oa01-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42-r01-oa01-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42-r01-oa01-ex05]]></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1-higiene-de-manos"/>
              </a:rPr>
              <a:t><![CDATA[Higiene de manos en cada contacto: la mano que traba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4]]></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42-r01-oa01-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42-r01-oa01-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42-r01-oa01-ex08]]></a:t>
            </a:r>
          </a:p>
        </p:txBody>
      </p:sp>
      <p:sp>
        <p:nvSpPr>
          <p:cNvPr id="10" name=""/>
          <p:cNvSpPr txBox="1"/>
          <p:nvPr/>
        </p:nvSpPr>
        <p:spPr>
          <a:xfrm>
            <a:off x="514350" y="22764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Reconoces los momentos de manos de una sesión de masaje, distingues agua y jabón de gel y sabes cuándo la mano no está en condiciones para el contacto directo.]]></a:t>
            </a:r>
          </a:p>
        </p:txBody>
      </p:sp>
      <p:sp>
        <p:nvSpPr>
          <p:cNvPr id="11" name=""/>
          <p:cNvSpPr txBox="1"/>
          <p:nvPr/>
        </p:nvSpPr>
        <p:spPr>
          <a:xfrm>
            <a:off x="514350" y="32766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el flujo de cinco momentos y la matriz del estado de la mano; después revisa tus propias uñas y joyas antes de la siguiente sesió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1-higiene-de-manos"/>
              </a:rPr>
              <a:t><![CDATA[Higiene de manos en cada contacto: la mano que traba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ibuja una sesión completa y marca con un punto cada vez que tu mano toca algo que no es la piel del cliente: el pomo, la sábana, el apoyacara, tu celular, la puerta, tu cara. Cuenta los puntos. Al lado de cada uno escribe qué hiciste después. Ese mapa es tu rutina real, y las interrupciones sin higiene son el trabajo de esta semana.]]></a:t>
            </a:r>
          </a:p>
        </p:txBody>
      </p:sp>
      <p:sp>
        <p:nvSpPr>
          <p:cNvPr id="9" name=""/>
          <p:cNvSpPr txBox="1"/>
          <p:nvPr/>
        </p:nvSpPr>
        <p:spPr>
          <a:xfrm>
            <a:off x="514350" y="37338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manos limpias, manos que trabaja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1-higiene-de-manos"/>
              </a:rPr>
              <a:t><![CDATA[Higiene de manos en cada contacto: la mano que traba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4]]></a:t>
            </a:r>
          </a:p>
        </p:txBody>
      </p:sp>
      <p:graphicFrame>
        <p:nvGraphicFramePr>
          <p:cNvPr id="7" name="" descr=""/>
          <p:cNvGraphicFramePr>
            <a:graphicFrameLocks noGrp="1"/>
          </p:cNvGraphicFramePr>
          <p:nvPr/>
        </p:nvGraphicFramePr>
        <p:xfrm>
          <a:off x="514350" y="1257300"/>
          <a:ext cx="8115300" cy="3114675"/>
        </p:xfrm>
        <a:graphic>
          <a:graphicData uri="http://schemas.openxmlformats.org/drawingml/2006/table">
            <a:tbl>
              <a:tblPr firstRow="1" bandRow="1"/>
              <a:tblGrid>
                <a:gridCol w="2733675"/>
                <a:gridCol w="53816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tes de toc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nos limpias y secas, también antes de la ropa limp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iduo visi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gua y jabón; el gel no quita la gra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ñ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rtas y naturales; sin acrílicos ni extens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Joy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uera antes de la sesión; debajo del anillo hay más gérme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e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n lesiones abiertas; crema y guantes de limpiez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manos limpias, manos que trabajan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1-higiene-de-manos"/>
              </a:rPr>
              <a:t><![CDATA[Higiene de manos en cada contacto: la mano que traba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4]]></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42-r01-oa01-higiene-de-manos"/>
              </a:rPr>
              <a:t><![CDATA[Abrir el juego en el O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de higiene de manos para masaje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1-higiene-de-manos"/>
              </a:rPr>
              <a:t><![CDATA[Higiene de manos en cada contacto: la mano que traba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se hace higiene de manos en un masaje?]]></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1-higiene-de-manos"/>
              </a:rPr>
              <a:t><![CDATA[Higiene de manos en cada contacto: la mano que traba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Juegos · Tarjetas de higiene de manos para masaje · Tarjeta 1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ntes de tocar a la persona o la ropa limpia; después de cada interrupción; al cambiar de zona; al salir y volver a la sala; al terminar el contacto; y al cerrar la cabina después de limpiar.]]></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de higiene de manos para masaje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1-higiene-de-manos"/>
              </a:rPr>
              <a:t><![CDATA[Higiene de manos en cada contacto: la mano que traba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Gel o agua y jabón?]]></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1-higiene-de-manos"/>
              </a:rPr>
              <a:t><![CDATA[Higiene de manos en cada contacto: la mano que traba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Juegos · Tarjetas de higiene de manos para masaje · Tarjeta 2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gua y jabón si hay residuo visible de aceite, crema, polvo o sangre, y después del baño. Gel si las manos están visiblemente limpias y cambias de cliente; se aplica suficiente para cubrir y se deja secar.]]></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de higiene de manos para masaje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1-higiene-de-manos"/>
              </a:rPr>
              <a:t><![CDATA[Higiene de manos en cada contacto: la mano que traba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pasa con uñas y joyas?]]></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1-higiene-de-manos"/>
              </a:rPr>
              <a:t><![CDATA[Higiene de manos en cada contacto: la mano que traba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Juegos · Tarjetas de higiene de manos para masaje · Tarjeta 3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ñas naturales que no pasen de la punta del dedo, sin acrílicos ni extensiones. Anillos, relojes y pulseras se retiran antes de la sesión: el gel no llega debajo y un borde puede raspar.]]></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de higiene de manos para masaje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1-higiene-de-manos"/>
              </a:rPr>
              <a:t><![CDATA[Higiene de manos en cada contacto: la mano que traba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El guante sustituye la higiene de manos?]]></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1-higiene-de-manos"/>
              </a:rPr>
              <a:t><![CDATA[Higiene de manos en cada contacto: la mano que traba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Juegos · Tarjetas de higiene de manos para masaje · Tarjeta 4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Se usa para una tarea o una lesión, se cambia entre clientes y reduce la sensibilidad. La higiene de manos se hace antes de ponerlo y después de quitarlo.]]></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de higiene de manos para masaje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1-higiene-de-manos"/>
              </a:rPr>
              <a:t><![CDATA[Higiene de manos en cada contacto: la mano que traba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tiempos debe usar una terapeuta?]]></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1-higiene-de-manos"/>
              </a:rPr>
              <a:t><![CDATA[Higiene de manos en cada contacto: la mano que traba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Juegos · Tarjetas de higiene de manos para masaje · Tarjeta 5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inguno inventado. La técnica de la OMS y la etiqueta del producto declaran la forma y la duración; lo comprobable es la cobertura completa y el secado antes de tocar.]]></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1-higiene-de-manos"/>
              </a:rPr>
              <a:t><![CDATA[Higiene de manos en cada contacto: la mano que traba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un masaje, la mano es la herramienta y también una superficie que viaja: toca piel, aceite, ropa, pomo, celular y puerta en la misma hora. Por eso la higiene de manos no se resuelve con un lavado al entrar y otro al salir; se hace antes de tocar, después de cada interrupción, al cambiar de zona, al terminar el contacto y al cerrar la cabina.]]></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1-higiene-de-manos"/>
              </a:rPr>
              <a:t><![CDATA[Higiene de manos en cada contacto: la mano que traba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técnica se cubre completa y se seca antes de tocar; la duración la declaran la OMS y la etiqueta, no un video. Las uñas se llevan cortas y naturales, las joyas se quitan, y una lesión en la piel se cubre, se protege con guante o se reprograma la sesión. Lo demás —dónde está el gel, quién lo repone, qué uñas se permiten— lo decide el establecimiento y lo escribe.]]></a:t>
            </a:r>
          </a:p>
        </p:txBody>
      </p:sp>
      <p:sp>
        <p:nvSpPr>
          <p:cNvPr id="8" name=""/>
          <p:cNvSpPr txBox="1"/>
          <p:nvPr/>
        </p:nvSpPr>
        <p:spPr>
          <a:xfrm>
            <a:off x="514350" y="319087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liente no ve la lista, pero siente la mano: limpia, seca y cuidada es parte del servicio.]]></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1-higiene-de-manos"/>
              </a:rPr>
              <a:t><![CDATA[Higiene de manos en cada contacto: la mano que traba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4]]></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CDC-MANOS · CDC, Clinical Safety: Hand Hygiene for Healthcare Workers · https://www.cdc.gov/clean-hands/hcp/clinical-safety/index.html · consulta: 2026-10-26 · alcance: Alcance internacional, referencia técnica de Estados Unidos. Capa A: agua y jabón con suciedad visible, gel en manos limpias, uñas naturales sin extensiones, joyas y lociones. No es norma mexicana ni protocolo de masaje.]]></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1-higiene-de-manos"/>
              </a:rPr>
              <a:t><![CDATA[Higiene de manos en cada contacto: la mano que traba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MS-5M · OMS, «Five moments for hand hygiene» · https://www.who.int/publications/m/item/five-moments-for-hand-hygiene · consulta: 2026-10-26 · alcance: Alcance internacional, recomendación técnica de la OMS. Capa A: esquema de momentos e higiene antes y después del contacto. No es norma mexicana; el detalle clínico se desarrolla en el curso 13.]]></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1-higiene-de-manos"/>
              </a:rPr>
              <a:t><![CDATA[Higiene de manos en cada contacto: la mano que traba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MS-GUIAS · OMS, Guidelines on Hand Hygiene in Health Care (2009) · consulta: 2026-10-26 · alcance: Alcance internacional. Capa A: guía de referencia sobre higiene de manos y reducción de transmisión. Marco técnico, no obligación jurídica en México ni protocolo de masaje.]]></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1-higiene-de-manos"/>
              </a:rPr>
              <a:t><![CDATA[Higiene de manos en cada contacto: la mano que traba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74]]></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NOM-045 · NOM-045-SSA2-2005, higiene de las manos (cl. 10.6.1.1) · https://www.pediatria.gob.mx/archivos/burbuja/13.1_NOM-045-SSA2-2005.pdf · consulta: 2026-10-26 · alcance: Alcance federal mexicano; su campo de aplicación son las instituciones que prestan servicios médicos. Capa B con límite: criterio de referencia, no obligación de un espacio de masaje sin atención médica.]]></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1-higiene-de-manos"/>
              </a:rPr>
              <a:t><![CDATA[Higiene de manos en cada contacto: la mano que traba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7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CASA-42 · Nota editorial: tiempos y concentraciones sin fuente verificada para masoterapia · consulta: 2026-10-26 · alcance: Alcance editorial, no jurídico ni técnico. Documenta que esta lección no afirma duraciones, cantidades ni concentraciones propias: remite a la OMS, a la etiqueta del producto y a la ficha del fabricante.]]></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1-higiene-de-manos"/>
              </a:rPr>
              <a:t><![CDATA[Higiene de manos en cada contacto: la mano que traba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74]]></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6 de octubre de 2026. Revisión por profesional sanitario o fisioterapeuta: no realizada, pendiente. Revisión jurídica: no realizada, pendiente. Lección de higiene aplicada al masaje de bienestar; no enseña maniobras, no diagnostica y no habilita para ejercer. No afirma tiempos ni concentraciones propias: remite a la técnica de la OMS y a la etiqueta del producto. La política de uñas, joyas y guantes es configurable por cada establecimiento.]]></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2026-10-26T11:58:46Z</dcterms:created>
  <dcterms:modified xsi:type="dcterms:W3CDTF">2026-10-26T11:58:46Z</dcterms:modified>
  <dc:title>Higiene de manos en cada contacto: la mano que trabaja</dc:title>
  <dc:description>Presentación editable del OA «Higiene de manos en cada contacto: la mano que trabaja». Enlace: https://saludyestetica.lumbre.lat/object/sye-c42-r01-oa01-higiene-de-manos</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