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presProps" Target="presProps.xml"/>
  <Relationship Id="rId76" Type="http://schemas.openxmlformats.org/officeDocument/2006/relationships/viewProps" Target="viewProps.xml"/>
  <Relationship Id="rId77"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Salud y Esté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1-r01-oa04-que-esperar-de-una-sesion]]></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1-r01-oa04-que-esperar-de-una-sesion]]></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puede esperar una persona de una sesión» (2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puede esperar una persona de una sesión» (3 de 3).]]></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ntes: reservar también es parte de la sesión» (2 de 2).]]></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Durante: ropa, cobertura y control» (2 de 4).]]></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Durante: ropa, cobertura y control» (3 de 4).]]></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Durante: ropa, cobertura y control» (4 de 4).]]></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ites, cremas y fragancias: preguntar antes» (2 de 2).]]></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1-flujo.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Elegir y probar un producto de masaj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Cinco pasos para reducir el riesgo de una rea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1-r01-oa04-que-esperar-de-una-sesion]]></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Después: qué es esperable y qué no» (2 de 2).]]></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1-r01-oa04-que-esperar-de-una-sesion]]></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1-r01-oa04-que-esperar-de-una-sesion]]></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l día siguiente: observar sin interpretar» (2 de 2).]]></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2-matriz.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Lo esperable y lo que pide consul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Después de una sesión de bienestar, no todo lo que se siente es igu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1-r01-oa04-que-esperar-de-una-sesion]]></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uándo consultar y cómo contarlo» (2 de 2).]]></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preparar y cerrar una primera sesión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Pide la información antes de reserv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uración real, precio total, qué incluye, qué llevar y cómo se cancela. Si la respuesta es vaga, pide que la aclaren o busca otra op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1-r01-oa04-que-esperar-de-una-sesion]]></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preparar y cerrar una primera sesión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Llega con tiempo y con tus dud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entrevista sirve para preguntar, no para demostrar que sabes. Lleva una nota con antecedentes, medicamentos, alergias y zonas que prefieres evi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1-r01-oa04-que-esperar-de-una-sesion]]></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preparar y cerrar una primera sesión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Acuerda cobertura y posi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i cuánto quieres descubrir y en qué posición estás cómoda. Si el decúbito prono no funciona, pide lateral, supino o sil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1-r01-oa04-que-esperar-de-una-sesion]]></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preparar y cerrar una primera sesión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Fija una señal para la pre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cuerda una palabra o frase para pedir menos presión. Úsala en cuanto aparezca incomodidad, sin esperar a que termine la se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1-r01-oa04-que-esperar-de-una-sesion]]></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preparar y cerrar una primera sesión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Pregunta por el produ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ntes de que se aplique, pregunta qué es, si tiene fragancia y qué advierte la etiqueta. Si hay duda, pide la opción sin aro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1-r01-oa04-que-esperar-de-una-sesion]]></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preparar y cerrar una primera sesión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Cierra con observación y regi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l salir, anota cómo te sientes, qué se trabajó y qué producto se usó. Al día siguiente, revisa si la molestia mejora o empeora y consulta si algo no encaj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1-r01-oa04-que-esperar-de-una-sesion]]></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la primera sesión de Ele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3: Los datos del c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so ficticio. Elena, nombre inventado, tiene cuarenta y dos años y reserva su primer masaje porque duerme mal y siente los hombros cargados. Nunca ha recibido uno y le preocupa tener que desvestirse por completo. Tiene piel sensible y usa una crema sin fragancia porque los aromas fuertes le dan dolor de cabez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1-r01-oa04-que-esperar-de-una-sesion]]></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la primera sesión de Ele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3: Lo que se acuer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l reservar pregunta por la duración y por la cobertura. Le explican que puede quedarse con ropa interior, que solo se descubre la espalda y los hombros y que hay aceite sin aroma. En la entrevista avisa de su piel sensible y pide presión media. Acuerdan una palabra para pedir menos y una posición lateral porque el decúbito prono le incomo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1-r01-oa04-que-esperar-de-una-sesion]]></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la primera sesión de Ele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3: Qué decide y por qué]]></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sesión transcurre sin sorpresas. Al día siguiente Elena siente una sensibilidad leve que baja por la tarde y duerme mejor. No concluye que «se curó» ni que «le sacaron toxinas»: anota que la cobertura y el producto funcionaron y que la próxima vez pedirá la misma presión. Su decisión fue informarse antes, no interpretar despué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1-r01-oa04-que-esperar-de-una-sesion]]></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3-checklist.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Antes de la primera se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Siete cosas que conviene saber y dec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1-r01-oa04-que-esperar-de-una-sesion]]></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rrores frecuentes» (2 de 2).]]></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2 de 3).]]></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3 de 3).]]></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Descubrir solo la espalda, cubrir el resto y respetar su ropa interi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cobertura se acuerda: se descubre la zona que se trabaja y se cubre el resto. La ropa interior puede quedarse si la persona lo prefiere y la zona lo permi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consentimiento se da por zonas y la persona conserva el control de su cobertura durante toda la se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1-r01-oa04-que-esperar-de-una-sesion]]></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Observar la evolución y comentarlo en la próxima se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Una sensibilidad leve que disminuye es compatible con un efecto pasajero. Se observa y se comenta; si aumenta o aparece algo nuevo, se consul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os efectos adversos descritos para el masaje son leves; el dolor que aumenta no es parte esperable del serv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1-r01-oa04-que-esperar-de-una-sesion]]></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dolor no mide eficacia. Una sesión puede dejar descanso o comodidad sin dolor posterior, y eso también es un resultado legítimo de bienes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presión se gradúa por comodidad y respuesta; el dolor intenso es un efecto adverso, no un log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1-r01-oa04-que-esperar-de-una-sesion]]></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Verdad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preferencia y la sensibilidad a los aromas se respetan. Se ofrece una opción sin aroma o se suspende el producto; no se impon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s alergias y la sensibilidad a las fragancias son motivo para preguntar antes y adaptar el produ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1-r01-oa04-que-esperar-de-una-sesion]]></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Antes de reservar → Preguntar duración real, precio y qué llev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l llegar → Avisar antecedentes, alergias y zonas excluid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Durante → Pedir menos presión o cambiar de posi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l terminar → Anotar cómo te sientes y qué producto se us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Día siguiente → Observar si la molestia mejora o empeo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ada momento tiene una acción distinta; la información se pide antes y se revisa despué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1-r01-oa04-que-esperar-de-una-sesion]]></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Relacionar» (2 de 2).]]></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zona · sábana · comod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cobertura y la presión son parte del acuerdo, no decisiones que se toman por la persona. Se confirman en voz alta y se pueden cambi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control de la cobertura y de la presión pertenece a quien recibe la se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1-r01-oa04-que-esperar-de-una-sesion]]></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Somnolencia después de la sesión → Esper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Calor local que disminuye → Esper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Sensibilidad leve que baja con las horas → Esper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Dolor que aumenta y no cede → Consul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Fiebre al día siguiente → Consul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Pierna hinchada y caliente → Consul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7. Hormigueo nuevo en la mano → Detener la se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8. Mareo intenso durante el masaje → Detener la se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Distinguir lo pasajero de lo que pide consulta evita tanto alarmarse como minimizar una señ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1-r01-oa04-que-esperar-de-una-sesion]]></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Clasificar» (2 de 2).]]></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Al terminar, le digo que el dolor del día siguiente es la prueba de que el masaje funcion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dolor posterior no es una prueba de eficacia; puede ser un efecto adverso. La línea convierte una sensación en un logro y desalienta la consulta si algo empeo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presión se gradúa por comodidad y respuesta; el dolor intenso no se presenta como señal de éxi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1-r01-oa04-que-esperar-de-una-sesion]]></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Revisión ráp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1-r01-oa04-que-esperar-de-una-sesion]]></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visión rápida» (2 de 2).]]></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Recuerda tu última sesión de masaje o imagina una. Escribe tres cosas que te dijeron antes, tres que ocurrieron durante y tres que notaste después. Marca cuáles fueron información y cuáles fueron suposición. Si hay una suposición, ¿qué pregunta la habría convertido en da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1-r01-oa04-que-esperar-de-una-sesion]]></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Juegos · Memoria para una sesión sin sorpres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1-r01-oa04-que-esperar-de-una-sesion]]></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Juegos · Memoria para una sesión sin sorpres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1-r01-oa04-que-esperar-de-una-sesion]]></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Juegos · Memoria para una sesión sin sorpres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1-r01-oa04-que-esperar-de-una-sesion]]></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Hay que desvestirse por completo para un masaj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No. Se descubre solo la zona que se trabaja y se cubre el resto. La ropa interior puede quedarse si la persona lo prefiere y la zona lo permite; también existe la opción en sil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1-r01-oa04-que-esperar-de-una-sesion]]></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e pregunta antes de aplicar un aceite o cre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Alergias, asma, sensibilidad de la piel y preferencia de aroma. Se lee la etiqueta, se ofrece una opción sin aroma y no se aplica sobre piel lesion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1-r01-oa04-que-esperar-de-una-sesion]]></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efectos son esperables después de una se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Somnolencia, calor local, sensación de ligereza o una molestia leve que disminuye. No son prueba de eficacia y no obligan a repetir la se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1-r01-oa04-que-esperar-de-una-sesion]]></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no es esperable y pide consul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Dolor que aumenta, fiebre, mareo que no cede, hormigueo nuevo, pérdida de fuerza, hematoma que crece o una pierna unilateralmente hinchada y cal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1-r01-oa04-que-esperar-de-una-sesion]]></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información llevar al consul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Qué servicio recibiste, duración, zonas trabajadas, presión y productos usados, además de cuándo empezó la molestia. Si puedes, lleva la etiqueta del produ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1-r01-oa04-que-esperar-de-una-sesion]]></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2 de 5).]]></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3 de 5).]]></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4 de 5).]]></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5 de 5).]]></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30805" r:id="rId1"/>
    <p:sldLayoutId id="2482030806" r:id="rId2"/>
    <p:sldLayoutId id="2482030807" r:id="rId3"/>
    <p:sldLayoutId id="2482030808"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675c40cd574e5df506f64a5fbb244f16933da0e9c606ad921.jpg"/>
  <Relationship Id="rId3" Type="http://schemas.openxmlformats.org/officeDocument/2006/relationships/hyperlink" Target="https://saludyestetica.lumbre.lat/object/sye-c31-r01-oa04-que-esperar-de-una-sesion"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4-que-esperar-de-una-sesion"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4-que-esperar-de-una-sesion"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4-que-esperar-de-una-sesion"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4-que-esperar-de-una-sesion"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4-que-esperar-de-una-sesion"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4-que-esperar-de-una-sesion" TargetMode="Externa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4-que-esperar-de-una-sesion"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4-que-esperar-de-una-sesion" TargetMode="Externa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4-que-esperar-de-una-sesion"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4-que-esperar-de-una-sesion"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4-que-esperar-de-una-sesion"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4-que-esperar-de-una-sesion" TargetMode="Externa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4-que-esperar-de-una-sesion"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1-flujo2.jpg"/>
  <Relationship Id="rId3" Type="http://schemas.openxmlformats.org/officeDocument/2006/relationships/hyperlink" Target="https://saludyestetica.lumbre.lat/object/sye-c31-r01-oa04-que-esperar-de-una-sesion" TargetMode="External"/>
  <Relationship Id="rId4" Type="http://schemas.openxmlformats.org/officeDocument/2006/relationships/hyperlink" Target="https://saludyestetica.lumbre.lat/object/sye-c31-r01-oa04-que-esperar-de-una-sesion" TargetMode="External"/>
  <Relationship Id="rId5"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4-que-esperar-de-una-sesion" TargetMode="Externa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4-que-esperar-de-una-sesion"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4-que-esperar-de-una-sesion"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4-que-esperar-de-una-sesion"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4-que-esperar-de-una-sesion"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4-que-esperar-de-una-sesion" TargetMode="Externa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4-que-esperar-de-una-sesion"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2-matriz5.jpg"/>
  <Relationship Id="rId3" Type="http://schemas.openxmlformats.org/officeDocument/2006/relationships/hyperlink" Target="https://saludyestetica.lumbre.lat/object/sye-c31-r01-oa04-que-esperar-de-una-sesion" TargetMode="External"/>
  <Relationship Id="rId4" Type="http://schemas.openxmlformats.org/officeDocument/2006/relationships/hyperlink" Target="https://saludyestetica.lumbre.lat/object/sye-c31-r01-oa04-que-esperar-de-una-sesion" TargetMode="External"/>
  <Relationship Id="rId5"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4-que-esperar-de-una-sesion" TargetMode="Externa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4-que-esperar-de-una-sesion"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4-que-esperar-de-una-sesion"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4-que-esperar-de-una-sesion"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4-que-esperar-de-una-sesion"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4-que-esperar-de-una-sesion"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4-que-esperar-de-una-sesion"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4-que-esperar-de-una-sesion"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4-que-esperar-de-una-sesion"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4-que-esperar-de-una-sesion"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4-que-esperar-de-una-sesion"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3-checklist6.jpg"/>
  <Relationship Id="rId3" Type="http://schemas.openxmlformats.org/officeDocument/2006/relationships/hyperlink" Target="https://saludyestetica.lumbre.lat/object/sye-c31-r01-oa04-que-esperar-de-una-sesion" TargetMode="External"/>
  <Relationship Id="rId4" Type="http://schemas.openxmlformats.org/officeDocument/2006/relationships/hyperlink" Target="https://saludyestetica.lumbre.lat/object/sye-c31-r01-oa04-que-esperar-de-una-sesion" TargetMode="External"/>
  <Relationship Id="rId5"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4-que-esperar-de-una-sesion" TargetMode="Externa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4-que-esperar-de-una-sesion"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4-que-esperar-de-una-sesion" TargetMode="Externa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4-que-esperar-de-una-sesion"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4-que-esperar-de-una-sesion"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4-que-esperar-de-una-sesion"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4-que-esperar-de-una-sesion"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4-que-esperar-de-una-sesion"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4-que-esperar-de-una-sesion"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4-que-esperar-de-una-sesion"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4-que-esperar-de-una-sesion"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4-que-esperar-de-una-sesion"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4-que-esperar-de-una-sesion"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4-que-esperar-de-una-sesion"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4-que-esperar-de-una-sesion"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4-que-esperar-de-una-sesion"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4-que-esperar-de-una-sesion"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4-que-esperar-de-una-sesion"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4-que-esperar-de-una-sesion"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4-que-esperar-de-una-sesion"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4-que-esperar-de-una-sesion" TargetMode="External"/>
  <Relationship Id="rId3" Type="http://schemas.openxmlformats.org/officeDocument/2006/relationships/hyperlink" Target="https://saludyestetica.lumbre.lat/object/sye-c31-r01-oa04-que-esperar-de-una-sesion" TargetMode="External"/>
  <Relationship Id="rId4"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4-que-esperar-de-una-sesion"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4-que-esperar-de-una-sesion"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4-que-esperar-de-una-sesion"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4-que-esperar-de-una-sesion"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4-que-esperar-de-una-sesion"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4-que-esperar-de-una-sesion"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4-que-esperar-de-una-sesion"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4-que-esperar-de-una-sesion"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4-que-esperar-de-una-sesion"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4-que-esperar-de-una-sesion"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4-que-esperar-de-una-sesion" TargetMode="Externa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4-que-esperar-de-una-sesion" TargetMode="Externa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4-que-esperar-de-una-sesion" TargetMode="External"/>
  <Relationship Id="rId3"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4-que-esperar-de-una-sesion" TargetMode="External"/>
  <Relationship Id="rId3"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4-que-esperar-de-una-sesion" TargetMode="External"/>
  <Relationship Id="rId3"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4-que-esperar-de-una-sesion" TargetMode="External"/>
  <Relationship Id="rId3" Type="http://schemas.openxmlformats.org/officeDocument/2006/relationships/notesSlide" Target="../notesSlides/notesSlide72.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Qué]]></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ued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spera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una]]></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person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un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sesión]]></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Salud y Estétic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saludyestetica.lumbre.lat/object/sye-c31-r01-oa04-que-esperar-de-una-sesion"/>
              </a:rPr>
              <a:t><![CDATA[Ver el OA en saludyestetica.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4-que-esperar-de-una-sesion"/>
              </a:rPr>
              <a:t><![CDATA[Qué puede esperar una persona de una se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ticipar qué ocurre antes, durante y después de una sesión de masaje de bienestar, elegir ropa y cobertura, reconocer efectos pasajeros y decidir qué observar al día siguiente y cuándo consultar.]]></a:t>
            </a:r>
          </a:p>
        </p:txBody>
      </p:sp>
      <p:sp>
        <p:nvSpPr>
          <p:cNvPr id="9" name=""/>
          <p:cNvSpPr txBox="1"/>
          <p:nvPr/>
        </p:nvSpPr>
        <p:spPr>
          <a:xfrm>
            <a:off x="514350" y="29622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10" name=""/>
          <p:cNvSpPr txBox="1"/>
          <p:nvPr/>
        </p:nvSpPr>
        <p:spPr>
          <a:xfrm>
            <a:off x="514350" y="32480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ección para quien va a recibir su primera sesión o quiere entender mejor una experiencia previa: entrevista, ropa y cobertura, aceites y fragancias, efectos pasajeros y señales que piden consult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4-que-esperar-de-una-sesion"/>
              </a:rPr>
              <a:t><![CDATA[Qué puede esperar una persona de una se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72]]></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Salud y Estética]]></a:t>
            </a:r>
          </a:p>
        </p:txBody>
      </p:sp>
      <p:sp>
        <p:nvSpPr>
          <p:cNvPr id="8" name=""/>
          <p:cNvSpPr txBox="1"/>
          <p:nvPr/>
        </p:nvSpPr>
        <p:spPr>
          <a:xfrm>
            <a:off x="514350" y="160972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primera sesión · cobertura · aceites · efectos pasajeros · consulta · consentimiento]]></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puede esperar una persona de una sesi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4-que-esperar-de-una-sesion"/>
              </a:rPr>
              <a:t><![CDATA[Qué puede esperar una persona de una se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72]]></a:t>
            </a:r>
          </a:p>
        </p:txBody>
      </p:sp>
      <p:sp>
        <p:nvSpPr>
          <p:cNvPr id="7" name="" descr=""/>
          <p:cNvSpPr/>
          <p:nvPr/>
        </p:nvSpPr>
        <p:spPr>
          <a:xfrm>
            <a:off x="514350" y="1219200"/>
            <a:ext cx="8115300" cy="204787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úblico y alcance]]></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ersonas adultas que van a recibir un masaje de bienestar por primera vez o quieren entender mejor una experiencia anterior, y prestadores que necesitan explicar la sesión con claridad. No requiere conocimientos previos. Formación informativa: no habilita para ejercer ni sustituye una valoración sanitari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puede esperar una persona de una sesi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4-que-esperar-de-una-sesion"/>
              </a:rPr>
              <a:t><![CDATA[Qué puede esperar una persona de una se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72]]></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 la primera sesión de masaje de una persona adulta. Al reservar le dijeron «una hora», pero no sabe si debe llevar ropa cómoda, si tiene que desvestirse por completo, si el aceite mancha, si va a quedar adolorida o si puede pedir que no le toquen una zona. Llega quince minutos antes, la reciben con una hoja y le preguntan por alergias. En la camilla no sabe dónde poner los brazo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puede esperar una persona de una sesi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4-que-esperar-de-una-sesion"/>
              </a:rPr>
              <a:t><![CDATA[Qué puede esperar una persona de una se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72]]></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l salir se siente somnolienta y al día siguiente nota una sensibilidad leve en los hombros; se pregunta si eso es normal o si algo salió mal. La mayoría de esas dudas no se resuelven con una explicación técnica: se resuelven con información sencilla antes, durante y después. Esta lección describe qué puede esperar y qué señales cambian la decisió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ntes: reservar también es parte de la ses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4-que-esperar-de-una-sesion"/>
              </a:rPr>
              <a:t><![CDATA[Qué puede esperar una persona de una se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72]]></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tes de la cita conviene tener cinco datos: cuánto dura la sesión y cuántos minutos son de contacto, cuánto se paga y qué incluye, qué ropa llevar, a qué hora llegar y cómo es la entrevista previa. También conviene saber si se puede elegir quién atiende, si hay opción sin fragancia y qué pasa si se cancela. Esa información no es un lujo: permite decidir con tiempo y llegar sin la tensión de lo desconocido. Un establecimiento que no puede responder estas preguntas antes de cobrar todavía no está listo para recibir a alguie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ntes: reservar también es parte de la ses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4-que-esperar-de-una-sesion"/>
              </a:rPr>
              <a:t><![CDATA[Qué puede esperar una persona de una se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72]]></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entrevista inicial no es un interrogatorio ni un diagnóstico. Pregunta por antecedentes, medicamentos, embarazo, cirugías recientes, alergias, zonas que no se quieren tocar y preferencias de presión, posición, música o aroma. La persona puede responder lo que quiera y omitir lo que no; también puede cambiar de opinión a mitad de la sesión. El consentimiento se da por zonas y se puede retirar. Si una pregunta incomoda, se dice; si una explicación no se entiende, se pide de nuevo. Esa conversación existe para adaptar la sesión, no para etiquetar a nadi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urante: ropa, cobertura y control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4-que-esperar-de-una-sesion"/>
              </a:rPr>
              <a:t><![CDATA[Qué puede esperar una persona de una se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72]]></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es obligatorio desvestirse por completo. La regla práctica es descubrir solo la zona que se trabaja y cubrir el resto con una sábana o toalla; la ropa interior puede quedarse si la persona lo prefiere y la zona lo permite. Hay quien se siente cómoda con menos ropa y quien prefiere una sesión en silla sin quitarse nada. Ninguna de esas opciones es incorrecta. El prestador debe explicar qué va a descubrir y por qué, pedir permiso antes de mover la cobertura y respetar la respuesta sin negociarl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urante: ropa, cobertura y control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4-que-esperar-de-una-sesion"/>
              </a:rPr>
              <a:t><![CDATA[Qué puede esperar una persona de una se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72]]></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urante la sesión, la persona conserva el control: puede pedir menos presión, cambiar de posición, cubrirse más, hablar o quedarse en silencio, interrumpir o terminar. No hace falta justificar la decisión ni esperar al final. La higiene también se nota: manos limpias, textiles limpios, camilla cubierta y productos cerrados. Si algo no cuadra —un olor fuerte, una zona que no se había acordado, una presión que duele—, se dice en el momento. Un buen servicio agradece el aviso porque le permite ajustar; uno que lo recibe como ofensa no está ofreciendo cuidado.]]></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urante: ropa, cobertura y control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4-que-esperar-de-una-sesion"/>
              </a:rPr>
              <a:t><![CDATA[Qué puede esperar una persona de una se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72]]></a:t>
            </a:r>
          </a:p>
        </p:txBody>
      </p:sp>
      <p:sp>
        <p:nvSpPr>
          <p:cNvPr id="7" name="" descr=""/>
          <p:cNvSpPr/>
          <p:nvPr/>
        </p:nvSpPr>
        <p:spPr>
          <a:xfrm>
            <a:off x="514350" y="1219200"/>
            <a:ext cx="8115300" cy="17335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C9D8EA">
              <a:alpha val="100000"/>
            </a:srgbClr>
          </a:solidFill>
          <a:ln w="9525">
            <a:noFill/>
          </a:ln>
        </p:spPr>
        <p:txBody>
          <a:bodyPr vertOverflow="clip" rtlCol="0" anchor="ctr"/>
          <a:lstStyle/>
          <a:p>
            <a:pPr algn="ctr"/>
            <a:r>
              <a:t/>
            </a:r>
          </a:p>
        </p:txBody>
      </p:sp>
      <p:sp>
        <p:nvSpPr>
          <p:cNvPr id="9" name="" descr=""/>
          <p:cNvSpPr/>
          <p:nvPr/>
        </p:nvSpPr>
        <p:spPr>
          <a:xfrm>
            <a:off x="514350" y="2876550"/>
            <a:ext cx="8115300" cy="175260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10" name="" descr=""/>
          <p:cNvSpPr/>
          <p:nvPr/>
        </p:nvSpPr>
        <p:spPr>
          <a:xfrm>
            <a:off x="514350" y="2876550"/>
            <a:ext cx="38100" cy="1752600"/>
          </a:xfrm>
          <a:prstGeom prst="roundRect">
            <a:avLst/>
          </a:prstGeom>
          <a:solidFill>
            <a:srgbClr val="E7BCA7">
              <a:alpha val="100000"/>
            </a:srgbClr>
          </a:solidFill>
          <a:ln w="9525">
            <a:noFill/>
          </a:ln>
        </p:spPr>
        <p:txBody>
          <a:bodyPr vertOverflow="clip" rtlCol="0" anchor="ctr"/>
          <a:lstStyle/>
          <a:p>
            <a:pPr algn="ctr"/>
            <a:r>
              <a:t/>
            </a:r>
          </a:p>
        </p:txBody>
      </p:sp>
      <p:sp>
        <p:nvSpPr>
          <p:cNvPr id="11"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es y qué no es esta lección]]></a:t>
            </a:r>
          </a:p>
        </p:txBody>
      </p:sp>
      <p:sp>
        <p:nvSpPr>
          <p:cNvPr id="12"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ormación introductoria de carácter informativo sobre qué esperar de una sesión de masaje de bienestar. No enseña maniobras, no prescribe productos ni tratamientos y no habilita para ejercer como masajista ni como profesional sanitario.]]></a:t>
            </a:r>
          </a:p>
        </p:txBody>
      </p:sp>
      <p:sp>
        <p:nvSpPr>
          <p:cNvPr id="13" name=""/>
          <p:cNvSpPr txBox="1"/>
          <p:nvPr/>
        </p:nvSpPr>
        <p:spPr>
          <a:xfrm>
            <a:off x="685800" y="295275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Señales que no se resuelven con otra sesión]]></a:t>
            </a:r>
          </a:p>
        </p:txBody>
      </p:sp>
      <p:sp>
        <p:nvSpPr>
          <p:cNvPr id="14" name=""/>
          <p:cNvSpPr txBox="1"/>
          <p:nvPr/>
        </p:nvSpPr>
        <p:spPr>
          <a:xfrm>
            <a:off x="685800" y="335280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olor que aumenta, fiebre, pérdida de fuerza, hormigueo nuevo, mareo que no cede o una pierna unilateralmente hinchada, caliente o dolorosa piden valoración médica. No se masajea la zona ni se espera a que «pase solo».]]></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urante: ropa, cobertura y control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4-que-esperar-de-una-sesion"/>
              </a:rPr>
              <a:t><![CDATA[Qué puede esperar una persona de una se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72]]></a:t>
            </a:r>
          </a:p>
        </p:txBody>
      </p:sp>
      <p:sp>
        <p:nvSpPr>
          <p:cNvPr id="7" name="" descr=""/>
          <p:cNvSpPr/>
          <p:nvPr/>
        </p:nvSpPr>
        <p:spPr>
          <a:xfrm>
            <a:off x="514350" y="1219200"/>
            <a:ext cx="8115300" cy="1733550"/>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frase que ordena la sesión]]></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escubra solo esta zona, cubra el resto y avíseme antes de cambiar de posición». Una frase así, dicha al inicio, evita malentendidos y recuerda que la cobertura y el ritmo se acuerdan, no se supone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ites, cremas y fragancias: preguntar ant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4-que-esperar-de-una-sesion"/>
              </a:rPr>
              <a:t><![CDATA[Qué puede esperar una persona de una se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72]]></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productos de masaje no son intercambiables. Un aceite con fragancia puede irritar la piel o molestar a quien tiene asma o sensibilidad a los olores; una crema puede no ser adecuada para una piel lesionada. Antes de aplicar, se pregunta por alergias conocidas, sensibilidad de la piel, asma y preferencias. Si hay duda, se ofrece una opción sin aroma y se revisa la etiqueta del producto: para qué sirve, cómo se usa y qué advierte. Nunca se aplica sobre una herida abierta, una quemadura, una infección visible o una zona que la persona no autorizó.]]></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ites, cremas y fragancias: preguntar ant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4-que-esperar-de-una-sesion"/>
              </a:rPr>
              <a:t><![CDATA[Qué puede esperar una persona de una se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72]]></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se decide probar un producto, se puede aplicar una cantidad pequeña en una zona acotada y observar la respuesta antes de extenderlo; no es una garantía absoluta, pero ayuda a detectar una reacción temprana. Si aparece ardor, comezón, enrojecimiento que crece o dificultad para respirar, se detiene, se retira con agua y se busca orientación. Los productos de masaje no tratan infecciones ni lesiones, y ninguna fragancia convierte una sesión en tratamiento. La pregunta útil no es «¿huele rico?», sino «¿esta piel tolera este producto ho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ites, cremas y fragancias: preguntar antes]]></a:t>
            </a:r>
          </a:p>
        </p:txBody>
      </p:sp>
      <p:pic>
        <p:nvPicPr>
          <p:cNvPr id="3" name="" descr="Elegir y probar un producto de masaje">
            <a:hlinkClick r:id="rId3" tooltip="Elegir y probar un producto de masaje"/>
          </p:cNvPr>
          <p:cNvPicPr>
            <a:picLocks noChangeAspect="1"/>
          </p:cNvPicPr>
          <p:nvPr>
            <p:ph type="pic" idx="1"/>
          </p:nvPr>
        </p:nvPicPr>
        <p:blipFill>
          <a:blip r:embed="rId2"/>
          <a:stretch>
            <a:fillRect/>
          </a:stretch>
        </p:blipFill>
        <p:spPr>
          <a:xfrm>
            <a:off x="1457325" y="1257300"/>
            <a:ext cx="621982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Cinco pasos para reducir el riesgo de una reacción.]]></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31-r01-oa04-que-esperar-de-una-sesion"/>
              </a:rPr>
              <a:t><![CDATA[Ver imagen original en el O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spués: qué es esperable y qué n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4-que-esperar-de-una-sesion"/>
              </a:rPr>
              <a:t><![CDATA[Qué puede esperar una persona de una se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72]]></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l terminar es frecuente sentirse somnolienta, con calor local, con la respiración más lenta o con una sensación de ligereza. También puede aparecer una molestia leve en la zona trabajada, parecida a la de un esfuerzo suave, que disminuye con las horas. Esas sensaciones son pasajeras y no prueban que el masaje «funcionó» ni que «sacó» algo del cuerpo. Cada persona responde distinto: hay quien sale renovada y quien solo siente sueño. Ninguna de las dos respuestas es la correcta, y ninguna obliga a repetir la sesió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spués: qué es esperable y qué n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4-que-esperar-de-una-sesion"/>
              </a:rPr>
              <a:t><![CDATA[Qué puede esperar una persona de una se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72]]></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es esperable un dolor intenso, un mareo que no cede, náuseas, un hematoma que crece, hormigueo nuevo, pérdida de fuerza o una hinchazón de una sola pierna. Si aparece algo de eso, se avisa al prestador y se consulta. Tampoco es necesario «aguantar» para no interrumpir: el cuerpo no se entrena con dolor. Si tienes sed, bebe agua; no hay una cantidad obligatoria ni una hora mágica para hacerlo. La recuperación no se mide por lo que aguantas, sino por cómo te sientes y por lo que puedes hacer al día siguient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spués: qué es esperable y qué n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4-que-esperar-de-una-sesion"/>
              </a:rPr>
              <a:t><![CDATA[Qué puede esperar una persona de una se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72]]></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preguntar en cada momento y para qué sirve. La información se pide antes, no se adivina despué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4-que-esperar-de-una-sesion"/>
              </a:rPr>
              <a:t><![CDATA[Qué puede esperar una persona de una se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72]]></a:t>
            </a:r>
          </a:p>
        </p:txBody>
      </p:sp>
      <p:graphicFrame>
        <p:nvGraphicFramePr>
          <p:cNvPr id="7" name="" descr=""/>
          <p:cNvGraphicFramePr>
            <a:graphicFrameLocks noGrp="1"/>
          </p:cNvGraphicFramePr>
          <p:nvPr/>
        </p:nvGraphicFramePr>
        <p:xfrm>
          <a:off x="514350" y="1257300"/>
          <a:ext cx="8115300" cy="3219450"/>
        </p:xfrm>
        <a:graphic>
          <a:graphicData uri="http://schemas.openxmlformats.org/drawingml/2006/table">
            <a:tbl>
              <a:tblPr firstRow="1" bandRow="1"/>
              <a:tblGrid>
                <a:gridCol w="1390650"/>
                <a:gridCol w="3638550"/>
                <a:gridCol w="30861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Momen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pregunta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ara qué sirv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nt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uración, precio, qué llevar y cómo es la entrevis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vita sorpresas y permite decidi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l lleg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ntecedentes, medicamentos, zonas y pres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dapta la sesión y proteg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ura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bertura, posición, presión y posibilidad de detene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ntiene el control y la comod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l termin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ómo te sientes, qué producto se usó y qué observ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istingue un efecto pasajero de una señ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4-que-esperar-de-una-sesion"/>
              </a:rPr>
              <a:t><![CDATA[Qué puede esperar una persona de una se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72]]></a:t>
            </a:r>
          </a:p>
        </p:txBody>
      </p:sp>
      <p:graphicFrame>
        <p:nvGraphicFramePr>
          <p:cNvPr id="7" name="" descr=""/>
          <p:cNvGraphicFramePr>
            <a:graphicFrameLocks noGrp="1"/>
          </p:cNvGraphicFramePr>
          <p:nvPr/>
        </p:nvGraphicFramePr>
        <p:xfrm>
          <a:off x="514350" y="1257300"/>
          <a:ext cx="8115300" cy="1133475"/>
        </p:xfrm>
        <a:graphic>
          <a:graphicData uri="http://schemas.openxmlformats.org/drawingml/2006/table">
            <a:tbl>
              <a:tblPr firstRow="1" bandRow="1"/>
              <a:tblGrid>
                <a:gridCol w="1390650"/>
                <a:gridCol w="3638550"/>
                <a:gridCol w="30861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Momen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pregunta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ara qué sirv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ía sigui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 la molestia mejora o empeora; manchas o hinchaz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cide si basta esperar o hay que consult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l día siguiente: observar sin interpret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4-que-esperar-de-una-sesion"/>
              </a:rPr>
              <a:t><![CDATA[Qué puede esperar una persona de una se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72]]></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l día siguiente conviene observar tres cosas: cómo está la zona trabajada, cómo dormiste y cómo te mueves. Una sensibilidad leve que baja, un sueño más largo o una sensación de comodidad son compatibles con una sesión de bienestar. Una molestia que aumenta, una mancha que se extiende o una zona que se siente «dormida» no son parte esperable del servicio. Observar no es diagnosticar: se anota qué se siente, cuándo empezó y qué lo empeora, sin concluir la causa. Esa nota es útil si hay que consulta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l día siguiente: observar sin interpret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4-que-esperar-de-una-sesion"/>
              </a:rPr>
              <a:t><![CDATA[Qué puede esperar una persona de una se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72]]></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interpretación más común —«me dolió porque tenía mucha tensión»— no explica nada y puede retrasar una consulta. El dolor de hoy puede venir de la presión, de una posición incómoda, de una molestia que ya estaba o de otra causa que no se puede saber sin valoración. Por eso la pregunta correcta no es «¿qué me soltaron?», sino «¿esto mejora, empeora o se queda igual?». Si mejora, se puede esperar y comentarlo en la próxima sesión; si empeora o aparece algo nuevo, se consulta. Esa distinción es más útil que cualquier teoría sobre lo que ocurrió en la camill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l día siguiente: observar sin interpretar]]></a:t>
            </a:r>
          </a:p>
        </p:txBody>
      </p:sp>
      <p:pic>
        <p:nvPicPr>
          <p:cNvPr id="3" name="" descr="Lo esperable y lo que pide consulta">
            <a:hlinkClick r:id="rId3" tooltip="Lo esperable y lo que pide consulta"/>
          </p:cNvPr>
          <p:cNvPicPr>
            <a:picLocks noChangeAspect="1"/>
          </p:cNvPicPr>
          <p:nvPr>
            <p:ph type="pic" idx="1"/>
          </p:nvPr>
        </p:nvPicPr>
        <p:blipFill>
          <a:blip r:embed="rId2"/>
          <a:stretch>
            <a:fillRect/>
          </a:stretch>
        </p:blipFill>
        <p:spPr>
          <a:xfrm>
            <a:off x="2228850" y="1257300"/>
            <a:ext cx="467677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Después de una sesión de bienestar, no todo lo que se siente es igual.]]></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31-r01-oa04-que-esperar-de-una-sesion"/>
              </a:rPr>
              <a:t><![CDATA[Ver imagen original en el O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ándo consultar y cómo contarl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4-que-esperar-de-una-sesion"/>
              </a:rPr>
              <a:t><![CDATA[Qué puede esperar una persona de una se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72]]></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sulta si el dolor aumenta en lugar de disminuir, si aparece fiebre, si una pierna se hincha, se calienta o duele de un solo lado, si hay pérdida de fuerza, hormigueo nuevo o una mancha que crece. También si el mareo o la náusea no ceden, si cuesta respirar o si la piel reacciona con ampollas. Ante una pierna unilateralmente hinchada y caliente, no se masajea ni se moviliza: se busca valoración médica urgente. Esas señales no se resuelven con otra sesión ni con más presión. No esperes a que la molestia te impida dormir o moverte para pedir ayud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ándo consultar y cómo contarl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4-que-esperar-de-una-sesion"/>
              </a:rPr>
              <a:t><![CDATA[Qué puede esperar una persona de una se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72]]></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l consultar, cuenta qué servicio recibiste, cuánto duró, qué zonas se trabajaron, qué presión se usó y qué productos se aplicaron. Si puedes, lleva el nombre o la etiqueta del producto y la hora en que empezó la molestia. Esa información ayuda a valorar sin especular. También puedes pedir al establecimiento su registro de la sesión y presentar una queja si algo no se respetó. Contar lo ocurrido no es exagerar: es dar datos para que la valoración sea útil. Guardar esa nota también ayuda a explicar el caso si acudes con otra person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4-que-esperar-de-una-sesion"/>
              </a:rPr>
              <a:t><![CDATA[Qué puede esperar una persona de una se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7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ándo consultar y cómo contarlo · Procedimiento: preparar y cerrar una primera sesión en seis pasos · Paso 1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ide la información antes de reservar]]></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uración real, precio total, qué incluye, qué llevar y cómo se cancela. Si la respuesta es vaga, pide que la aclaren o busca otra opció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4-que-esperar-de-una-sesion"/>
              </a:rPr>
              <a:t><![CDATA[Qué puede esperar una persona de una se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7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ándo consultar y cómo contarlo · Procedimiento: preparar y cerrar una primera sesión en seis pasos · Paso 2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lega con tiempo y con tus dudas]]></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entrevista sirve para preguntar, no para demostrar que sabes. Lleva una nota con antecedentes, medicamentos, alergias y zonas que prefieres evitar.]]></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4-que-esperar-de-una-sesion"/>
              </a:rPr>
              <a:t><![CDATA[Qué puede esperar una persona de una se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7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ándo consultar y cómo contarlo · Procedimiento: preparar y cerrar una primera sesión en seis pasos · Paso 3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cuerda cobertura y posición]]></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 cuánto quieres descubrir y en qué posición estás cómoda. Si el decúbito prono no funciona, pide lateral, supino o sill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4-que-esperar-de-una-sesion"/>
              </a:rPr>
              <a:t><![CDATA[Qué puede esperar una persona de una se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7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ándo consultar y cómo contarlo · Procedimiento: preparar y cerrar una primera sesión en seis pasos · Paso 4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Fija una señal para la presión]]></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cuerda una palabra o frase para pedir menos presión. Úsala en cuanto aparezca incomodidad, sin esperar a que termine la sesió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4-que-esperar-de-una-sesion"/>
              </a:rPr>
              <a:t><![CDATA[Qué puede esperar una persona de una se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7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ándo consultar y cómo contarlo · Procedimiento: preparar y cerrar una primera sesión en seis pasos · Paso 5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regunta por el producto]]></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tes de que se aplique, pregunta qué es, si tiene fragancia y qué advierte la etiqueta. Si hay duda, pide la opción sin arom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4-que-esperar-de-una-sesion"/>
              </a:rPr>
              <a:t><![CDATA[Qué puede esperar una persona de una se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7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ándo consultar y cómo contarlo · Procedimiento: preparar y cerrar una primera sesión en seis pasos · Paso 6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ierra con observación y registro]]></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l salir, anota cómo te sientes, qué se trabajó y qué producto se usó. Al día siguiente, revisa si la molestia mejora o empeora y consulta si algo no encaj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4-que-esperar-de-una-sesion"/>
              </a:rPr>
              <a:t><![CDATA[Qué puede esperar una persona de una se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7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ándo consultar y cómo contarlo · Caso ficticio: la primera sesión de Elena · Paso 1 de 3]]></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datos del caso]]></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Elena, nombre inventado, tiene cuarenta y dos años y reserva su primer masaje porque duerme mal y siente los hombros cargados. Nunca ha recibido uno y le preocupa tener que desvestirse por completo. Tiene piel sensible y usa una crema sin fragancia porque los aromas fuertes le dan dolor de cabeza.]]></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4-que-esperar-de-una-sesion"/>
              </a:rPr>
              <a:t><![CDATA[Qué puede esperar una persona de una se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7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ándo consultar y cómo contarlo · Caso ficticio: la primera sesión de Elena · Paso 2 de 3]]></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se acuerda]]></a:t>
            </a:r>
          </a:p>
        </p:txBody>
      </p:sp>
      <p:sp>
        <p:nvSpPr>
          <p:cNvPr id="9" name=""/>
          <p:cNvSpPr txBox="1"/>
          <p:nvPr/>
        </p:nvSpPr>
        <p:spPr>
          <a:xfrm>
            <a:off x="514350" y="2447925"/>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l reservar pregunta por la duración y por la cobertura. Le explican que puede quedarse con ropa interior, que solo se descubre la espalda y los hombros y que hay aceite sin aroma. En la entrevista avisa de su piel sensible y pide presión media. Acuerdan una palabra para pedir menos y una posición lateral porque el decúbito prono le incomoda.]]></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4-que-esperar-de-una-sesion"/>
              </a:rPr>
              <a:t><![CDATA[Qué puede esperar una persona de una se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7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ándo consultar y cómo contarlo · Caso ficticio: la primera sesión de Elena · Paso 3 de 3]]></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decide y por qué]]></a:t>
            </a:r>
          </a:p>
        </p:txBody>
      </p:sp>
      <p:sp>
        <p:nvSpPr>
          <p:cNvPr id="9" name=""/>
          <p:cNvSpPr txBox="1"/>
          <p:nvPr/>
        </p:nvSpPr>
        <p:spPr>
          <a:xfrm>
            <a:off x="514350" y="2447925"/>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sesión transcurre sin sorpresas. Al día siguiente Elena siente una sensibilidad leve que baja por la tarde y duerme mejor. No concluye que «se curó» ni que «le sacaron toxinas»: anota que la cobertura y el producto funcionaron y que la próxima vez pedirá la misma presión. Su decisión fue informarse antes, no interpretar despué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ándo consultar y cómo contarlo]]></a:t>
            </a:r>
          </a:p>
        </p:txBody>
      </p:sp>
      <p:pic>
        <p:nvPicPr>
          <p:cNvPr id="3" name="" descr="Antes de la primera sesión">
            <a:hlinkClick r:id="rId3" tooltip="Antes de la primera sesión"/>
          </p:cNvPr>
          <p:cNvPicPr>
            <a:picLocks noChangeAspect="1"/>
          </p:cNvPicPr>
          <p:nvPr>
            <p:ph type="pic" idx="1"/>
          </p:nvPr>
        </p:nvPicPr>
        <p:blipFill>
          <a:blip r:embed="rId2"/>
          <a:stretch>
            <a:fillRect/>
          </a:stretch>
        </p:blipFill>
        <p:spPr>
          <a:xfrm>
            <a:off x="2543175" y="1257300"/>
            <a:ext cx="4057650"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Siete cosas que conviene saber y decir.]]></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31-r01-oa04-que-esperar-de-una-sesion"/>
              </a:rPr>
              <a:t><![CDATA[Ver imagen original en el OA]]></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4-que-esperar-de-una-sesion"/>
              </a:rPr>
              <a:t><![CDATA[Qué puede esperar una persona de una se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72]]></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uponer que hay que desvestirse por completo. La cobertura se acuerda y solo se descubre la zona que se trabaja. Nadie debe sentirse obligada a mostrar más de lo que quiere. Si el prestador no explica qué va a descubrir, se pregunta antes de empezar.]]></a:t>
            </a:r>
          </a:p>
        </p:txBody>
      </p:sp>
      <p:sp>
        <p:nvSpPr>
          <p:cNvPr id="9" name=""/>
          <p:cNvSpPr txBox="1"/>
          <p:nvPr/>
        </p:nvSpPr>
        <p:spPr>
          <a:xfrm>
            <a:off x="514350" y="2600325"/>
            <a:ext cx="24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guantar una presión que duele para no interrumpir. El dolor intenso no es parte del servicio ni una prueba de eficacia. La presión se gradúa por comodidad y se puede pedir menos en cualquier momento. Aguantar puede dejar un hematoma o una molestia que dure día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4-que-esperar-de-una-sesion"/>
              </a:rPr>
              <a:t><![CDATA[Qué puede esperar una persona de una se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72]]></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sar un aceite con fragancia sin preguntar. La sensibilidad a los aromas y las alergias son reales. Preguntar antes y ofrecer una opción sin aroma evita una reacción y respeta la preferencia de la persona. La etiqueta se lee, no se supone.]]></a:t>
            </a:r>
          </a:p>
        </p:txBody>
      </p:sp>
      <p:sp>
        <p:nvSpPr>
          <p:cNvPr id="9" name=""/>
          <p:cNvSpPr txBox="1"/>
          <p:nvPr/>
        </p:nvSpPr>
        <p:spPr>
          <a:xfrm>
            <a:off x="514350" y="2600325"/>
            <a:ext cx="24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Interpretar el dolor del día siguiente como «toxinas». El masaje no elimina toxinas. Una molestia leve puede ser un efecto pasajero; una que aumenta o no cede pide consulta. Atribuirla a una «limpieza» retrasa la decisión correcta y convierte una sensación en una falsa explicación.]]></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4-que-esperar-de-una-sesion"/>
              </a:rPr>
              <a:t><![CDATA[Qué puede esperar una persona de una se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72]]></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persona no sabe cuánto se va a descubrir o no se siente cómoda con la cobertura, se detiene la preparación y se acuerda antes de empezar.]]></a:t>
            </a:r>
          </a:p>
        </p:txBody>
      </p:sp>
      <p:sp>
        <p:nvSpPr>
          <p:cNvPr id="9" name=""/>
          <p:cNvSpPr txBox="1"/>
          <p:nvPr/>
        </p:nvSpPr>
        <p:spPr>
          <a:xfrm>
            <a:off x="514350" y="22764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22764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aparece dolor agudo, mareo, hormigueo nuevo o una molestia que no cede, se detiene la sesión y se valora.]]></a:t>
            </a:r>
          </a:p>
        </p:txBody>
      </p:sp>
      <p:sp>
        <p:nvSpPr>
          <p:cNvPr id="11" name=""/>
          <p:cNvSpPr txBox="1"/>
          <p:nvPr/>
        </p:nvSpPr>
        <p:spPr>
          <a:xfrm>
            <a:off x="514350" y="30003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30003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hay alergia conocida o sensibilidad a fragancias, se usa una opción sin aroma o se suspende el producto; no se prueba «a ver qué pasa».]]></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4-que-esperar-de-una-sesion"/>
              </a:rPr>
              <a:t><![CDATA[Qué puede esperar una persona de una se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72]]></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al día siguiente la molestia aumenta, aparece fiebre, pérdida de fuerza o hinchazón unilateral, se consulta y no se repite la sesión.]]></a:t>
            </a:r>
          </a:p>
        </p:txBody>
      </p:sp>
      <p:sp>
        <p:nvSpPr>
          <p:cNvPr id="9" name=""/>
          <p:cNvSpPr txBox="1"/>
          <p:nvPr/>
        </p:nvSpPr>
        <p:spPr>
          <a:xfrm>
            <a:off x="514350" y="22764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10" name=""/>
          <p:cNvSpPr txBox="1"/>
          <p:nvPr/>
        </p:nvSpPr>
        <p:spPr>
          <a:xfrm>
            <a:off x="762000" y="22764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prestador no respeta una zona excluida o insiste después de un «no», se termina la sesión y se presenta una queja.]]></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4-que-esperar-de-una-sesion"/>
              </a:rPr>
              <a:t><![CDATA[Qué puede esperar una persona de una se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72]]></a:t>
            </a:r>
          </a:p>
        </p:txBody>
      </p:sp>
      <p:sp>
        <p:nvSpPr>
          <p:cNvPr id="7" name="" descr=""/>
          <p:cNvSpPr/>
          <p:nvPr/>
        </p:nvSpPr>
        <p:spPr>
          <a:xfrm>
            <a:off x="514350" y="1219200"/>
            <a:ext cx="8115300" cy="33051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33051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ímites y escalamiento]]></a:t>
            </a:r>
          </a:p>
        </p:txBody>
      </p:sp>
      <p:sp>
        <p:nvSpPr>
          <p:cNvPr id="10" name=""/>
          <p:cNvSpPr txBox="1"/>
          <p:nvPr/>
        </p:nvSpPr>
        <p:spPr>
          <a:xfrm>
            <a:off x="685800" y="1619250"/>
            <a:ext cx="7772400" cy="28670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Orienta a valoración médica urgente si aparece una pierna unilateralmente hinchada, caliente o dolorosa; dolor súbito e intenso; fiebre; pérdida de fuerza; alteración sensitiva nueva; dificultad para respirar; ampollas o una reacción extensa en la piel; o un mareo que no cede. Consulta si la molestia del día siguiente aumenta en lugar de disminuir o si aparece una mancha que crece. Esta lección no clasifica urgencias ni decide tratamientos: describe qué es esperable después de una sesión de bienestar y cuándo la observación se convierte en consulta.]]></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4-que-esperar-de-una-sesion"/>
              </a:rPr>
              <a:t><![CDATA[Qué puede esperar una persona de una se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Qué es lo correcto si una persona no quiere desvestirse por completo para un masaje de espalda?]]></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xplicarle que es obligatorio para que el masaje funcione.]]></a:t>
            </a:r>
          </a:p>
        </p:txBody>
      </p:sp>
      <p:sp>
        <p:nvSpPr>
          <p:cNvPr id="10" name=""/>
          <p:cNvSpPr txBox="1"/>
          <p:nvPr/>
        </p:nvSpPr>
        <p:spPr>
          <a:xfrm>
            <a:off x="666750" y="26955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Descubrir solo la espalda, cubrir el resto y respetar su ropa interior.]]></a:t>
            </a:r>
          </a:p>
        </p:txBody>
      </p:sp>
      <p:sp>
        <p:nvSpPr>
          <p:cNvPr id="11" name=""/>
          <p:cNvSpPr txBox="1"/>
          <p:nvPr/>
        </p:nvSpPr>
        <p:spPr>
          <a:xfrm>
            <a:off x="666750" y="3390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Suspender la sesión porque no se puede trabajar así.]]></a:t>
            </a:r>
          </a:p>
        </p:txBody>
      </p:sp>
      <p:sp>
        <p:nvSpPr>
          <p:cNvPr id="12" name=""/>
          <p:cNvSpPr txBox="1"/>
          <p:nvPr/>
        </p:nvSpPr>
        <p:spPr>
          <a:xfrm>
            <a:off x="666750" y="3771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Aplicar el masaje por encima de la ropa sin avisar.]]></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4-que-esperar-de-una-sesion"/>
              </a:rPr>
              <a:t><![CDATA[Qué puede esperar una persona de una se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Al día siguiente de una sesión, una persona nota una sensibilidad leve en los hombros que disminuye con las horas. ¿Qué es lo más razonable?]]></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Concluir que el masaje le «sacó toxinas».]]></a:t>
            </a:r>
          </a:p>
        </p:txBody>
      </p:sp>
      <p:sp>
        <p:nvSpPr>
          <p:cNvPr id="10" name=""/>
          <p:cNvSpPr txBox="1"/>
          <p:nvPr/>
        </p:nvSpPr>
        <p:spPr>
          <a:xfrm>
            <a:off x="666750" y="3028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Observar la evolución y comentarlo en la próxima sesión.]]></a:t>
            </a:r>
          </a:p>
        </p:txBody>
      </p:sp>
      <p:sp>
        <p:nvSpPr>
          <p:cNvPr id="11" name=""/>
          <p:cNvSpPr txBox="1"/>
          <p:nvPr/>
        </p:nvSpPr>
        <p:spPr>
          <a:xfrm>
            <a:off x="666750" y="3409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Tomar un analgésico sin consultar.]]></a:t>
            </a:r>
          </a:p>
        </p:txBody>
      </p:sp>
      <p:sp>
        <p:nvSpPr>
          <p:cNvPr id="12" name=""/>
          <p:cNvSpPr txBox="1"/>
          <p:nvPr/>
        </p:nvSpPr>
        <p:spPr>
          <a:xfrm>
            <a:off x="666750" y="3790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Pedir otra sesión con más presión el mismo día.]]></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4-que-esperar-de-una-sesion"/>
              </a:rPr>
              <a:t><![CDATA[Qué puede esperar una persona de una se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i al día siguiente no hay dolor, el masaje no sirvió.]]></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371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4-que-esperar-de-una-sesion"/>
              </a:rPr>
              <a:t><![CDATA[Qué puede esperar una persona de una se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a persona puede pedir que no se use un producto con fragancia.]]></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371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4-que-esperar-de-una-sesion"/>
              </a:rPr>
              <a:t><![CDATA[Qué puede esperar una persona de una se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laciona cada momento con la acción que correspond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Antes de reservar]]></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Al llegar]]></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Durante]]></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Al terminar]]></a:t>
            </a:r>
          </a:p>
        </p:txBody>
      </p:sp>
      <p:sp>
        <p:nvSpPr>
          <p:cNvPr id="14" name=""/>
          <p:cNvSpPr txBox="1"/>
          <p:nvPr/>
        </p:nvSpPr>
        <p:spPr>
          <a:xfrm>
            <a:off x="514350" y="3676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Día siguiente]]></a:t>
            </a:r>
          </a:p>
        </p:txBody>
      </p:sp>
      <p:sp>
        <p:nvSpPr>
          <p:cNvPr id="15" name=""/>
          <p:cNvSpPr txBox="1"/>
          <p:nvPr/>
        </p:nvSpPr>
        <p:spPr>
          <a:xfrm>
            <a:off x="514350" y="40290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Avisar antecedentes, alergias y zonas excluidas]]></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4-que-esperar-de-una-sesion"/>
              </a:rPr>
              <a:t><![CDATA[Qué puede esperar una persona de una se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72]]></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Pedir menos presión o cambiar de posición]]></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Anotar cómo te sientes y qué producto se usó]]></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Observar si la molestia mejora o empeora]]></a:t>
            </a:r>
          </a:p>
        </p:txBody>
      </p:sp>
      <p:sp>
        <p:nvSpPr>
          <p:cNvPr id="10" name=""/>
          <p:cNvSpPr txBox="1"/>
          <p:nvPr/>
        </p:nvSpPr>
        <p:spPr>
          <a:xfrm>
            <a:off x="628650" y="2276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Preguntar duración real, precio y qué llevar]]></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4-que-esperar-de-una-sesion"/>
              </a:rPr>
              <a:t><![CDATA[Qué puede esperar una persona de una se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Durante la sesión solo se descubre la ___ que se trabaja; el resto se cubre con una ___; la presión se ajusta por ___.]]></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4-que-esperar-de-una-sesion"/>
              </a:rPr>
              <a:t><![CDATA[Qué puede esperar una persona de una se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situación según lo que corresponde hacer.]]></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Esperable]]></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nsulta]]></a:t>
            </a:r>
          </a:p>
        </p:txBody>
      </p:sp>
      <p:sp>
        <p:nvSpPr>
          <p:cNvPr id="12" name=""/>
          <p:cNvSpPr txBox="1"/>
          <p:nvPr/>
        </p:nvSpPr>
        <p:spPr>
          <a:xfrm>
            <a:off x="628650" y="2971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ner la sesión]]></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Somnolencia después de la sesión]]></a:t>
            </a:r>
          </a:p>
        </p:txBody>
      </p:sp>
      <p:sp>
        <p:nvSpPr>
          <p:cNvPr id="14" name=""/>
          <p:cNvSpPr txBox="1"/>
          <p:nvPr/>
        </p:nvSpPr>
        <p:spPr>
          <a:xfrm>
            <a:off x="514350" y="3686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Calor local que disminuye]]></a:t>
            </a:r>
          </a:p>
        </p:txBody>
      </p:sp>
      <p:sp>
        <p:nvSpPr>
          <p:cNvPr id="15" name=""/>
          <p:cNvSpPr txBox="1"/>
          <p:nvPr/>
        </p:nvSpPr>
        <p:spPr>
          <a:xfrm>
            <a:off x="514350" y="4048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Sensibilidad leve que baja con las horas]]></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4-que-esperar-de-una-sesion"/>
              </a:rPr>
              <a:t><![CDATA[Qué puede esperar una persona de una se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72]]></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Dolor que aumenta y no cede]]></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Fiebre al día siguiente]]></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Pierna hinchada y caliente]]></a:t>
            </a:r>
          </a:p>
        </p:txBody>
      </p:sp>
      <p:sp>
        <p:nvSpPr>
          <p:cNvPr id="10" name=""/>
          <p:cNvSpPr txBox="1"/>
          <p:nvPr/>
        </p:nvSpPr>
        <p:spPr>
          <a:xfrm>
            <a:off x="514350" y="2305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7. Hormigueo nuevo en la mano]]></a:t>
            </a:r>
          </a:p>
        </p:txBody>
      </p:sp>
      <p:sp>
        <p:nvSpPr>
          <p:cNvPr id="11" name=""/>
          <p:cNvSpPr txBox="1"/>
          <p:nvPr/>
        </p:nvSpPr>
        <p:spPr>
          <a:xfrm>
            <a:off x="514350" y="26670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8. Mareo intenso durante el masaje]]></a:t>
            </a:r>
          </a:p>
        </p:txBody>
      </p:sp>
      <p:sp>
        <p:nvSpPr>
          <p:cNvPr id="12" name=""/>
          <p:cNvSpPr txBox="1"/>
          <p:nvPr/>
        </p:nvSpPr>
        <p:spPr>
          <a:xfrm>
            <a:off x="514350" y="30289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4-que-esperar-de-una-sesion"/>
              </a:rPr>
              <a:t><![CDATA[Qué puede esperar una persona de una se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arca la línea donde el razonamiento falla.]]></a:t>
            </a:r>
          </a:p>
        </p:txBody>
      </p:sp>
      <p:sp>
        <p:nvSpPr>
          <p:cNvPr id="9" name=""/>
          <p:cNvSpPr txBox="1"/>
          <p:nvPr/>
        </p:nvSpPr>
        <p:spPr>
          <a:xfrm>
            <a:off x="628650" y="19907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Antes de empezar, pregunto qué zona se va a descubrir y si hay productos sin aroma.]]></a:t>
            </a:r>
          </a:p>
        </p:txBody>
      </p:sp>
      <p:sp>
        <p:nvSpPr>
          <p:cNvPr id="10" name=""/>
          <p:cNvSpPr txBox="1"/>
          <p:nvPr/>
        </p:nvSpPr>
        <p:spPr>
          <a:xfrm>
            <a:off x="628650" y="26670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Durante la sesión, ajusto la presión cuando la persona lo pide.]]></a:t>
            </a:r>
          </a:p>
        </p:txBody>
      </p:sp>
      <p:sp>
        <p:nvSpPr>
          <p:cNvPr id="11" name=""/>
          <p:cNvSpPr txBox="1"/>
          <p:nvPr/>
        </p:nvSpPr>
        <p:spPr>
          <a:xfrm>
            <a:off x="628650" y="30289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Al terminar, le digo que el dolor del día siguiente es la prueba de que el masaje funcionó.]]></a:t>
            </a:r>
          </a:p>
        </p:txBody>
      </p:sp>
      <p:sp>
        <p:nvSpPr>
          <p:cNvPr id="12" name=""/>
          <p:cNvSpPr txBox="1"/>
          <p:nvPr/>
        </p:nvSpPr>
        <p:spPr>
          <a:xfrm>
            <a:off x="628650" y="37052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e explico qué es esperable y qué señales piden consulta.]]></a:t>
            </a:r>
          </a:p>
        </p:txBody>
      </p:sp>
      <p:sp>
        <p:nvSpPr>
          <p:cNvPr id="13" name=""/>
          <p:cNvSpPr txBox="1"/>
          <p:nvPr/>
        </p:nvSpPr>
        <p:spPr>
          <a:xfrm>
            <a:off x="628650" y="4067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Le recuerdo que puede detener la sesión en cualquier momento.]]></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4-que-esperar-de-una-sesion"/>
              </a:rPr>
              <a:t><![CDATA[Qué puede esperar una persona de una se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31-r01-oa04-ex0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31-r01-oa04-ex0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31-r01-oa04-ex03]]></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31-r01-oa04-ex04]]></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sye-c31-r01-oa04-ex05]]></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4-que-esperar-de-una-sesion"/>
              </a:rPr>
              <a:t><![CDATA[Qué puede esperar una persona de una se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72]]></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sye-c31-r01-oa04-ex06]]></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sye-c31-r01-oa04-ex07]]></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sye-c31-r01-oa04-ex08]]></a:t>
            </a:r>
          </a:p>
        </p:txBody>
      </p:sp>
      <p:sp>
        <p:nvSpPr>
          <p:cNvPr id="10" name=""/>
          <p:cNvSpPr txBox="1"/>
          <p:nvPr/>
        </p:nvSpPr>
        <p:spPr>
          <a:xfrm>
            <a:off x="514350" y="22764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Explicas qué ocurre antes, durante y después, distingues un efecto pasajero de una señal de consulta y sabes cómo pedir cobertura y presión.]]></a:t>
            </a:r>
          </a:p>
        </p:txBody>
      </p:sp>
      <p:sp>
        <p:nvSpPr>
          <p:cNvPr id="11" name=""/>
          <p:cNvSpPr txBox="1"/>
          <p:nvPr/>
        </p:nvSpPr>
        <p:spPr>
          <a:xfrm>
            <a:off x="514350" y="32766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Repasa la matriz de lo esperable y la lista de antes de la sesión; vuelve a describir en voz alta una primera sesión imaginada.]]></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4-que-esperar-de-una-sesion"/>
              </a:rPr>
              <a:t><![CDATA[Qué puede esperar una persona de una se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771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Recuerda tu última sesión de masaje o imagina una. Escribe tres cosas que te dijeron antes, tres que ocurrieron durante y tres que notaste después. Marca cuáles fueron información y cuáles fueron suposición. Si hay una suposición, ¿qué pregunta la habría convertido en dato?]]></a:t>
            </a:r>
          </a:p>
        </p:txBody>
      </p:sp>
      <p:sp>
        <p:nvSpPr>
          <p:cNvPr id="9" name=""/>
          <p:cNvSpPr txBox="1"/>
          <p:nvPr/>
        </p:nvSpPr>
        <p:spPr>
          <a:xfrm>
            <a:off x="514350" y="33813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para una sesión sin sorpresa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4-que-esperar-de-una-sesion"/>
              </a:rPr>
              <a:t><![CDATA[Qué puede esperar una persona de una se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72]]></a:t>
            </a:r>
          </a:p>
        </p:txBody>
      </p:sp>
      <p:graphicFrame>
        <p:nvGraphicFramePr>
          <p:cNvPr id="7" name="" descr=""/>
          <p:cNvGraphicFramePr>
            <a:graphicFrameLocks noGrp="1"/>
          </p:cNvGraphicFramePr>
          <p:nvPr/>
        </p:nvGraphicFramePr>
        <p:xfrm>
          <a:off x="514350" y="1257300"/>
          <a:ext cx="8115300" cy="2686050"/>
        </p:xfrm>
        <a:graphic>
          <a:graphicData uri="http://schemas.openxmlformats.org/drawingml/2006/table">
            <a:tbl>
              <a:tblPr firstRow="1" bandRow="1"/>
              <a:tblGrid>
                <a:gridCol w="2562225"/>
                <a:gridCol w="55530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nt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uración, precio, ropa, entrevista y zonas excluid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ura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bertura acordada, presión ajustable y derecho a detene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duc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pregunta por alergias y se lee la etiqueta antes de aplic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spué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omnolencia o sensibilidad leve que disminuy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para una sesión sin sorpresa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4-que-esperar-de-una-sesion"/>
              </a:rPr>
              <a:t><![CDATA[Qué puede esperar una persona de una se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72]]></a:t>
            </a:r>
          </a:p>
        </p:txBody>
      </p:sp>
      <p:graphicFrame>
        <p:nvGraphicFramePr>
          <p:cNvPr id="7" name="" descr=""/>
          <p:cNvGraphicFramePr>
            <a:graphicFrameLocks noGrp="1"/>
          </p:cNvGraphicFramePr>
          <p:nvPr/>
        </p:nvGraphicFramePr>
        <p:xfrm>
          <a:off x="514350" y="1257300"/>
          <a:ext cx="8115300" cy="1133475"/>
        </p:xfrm>
        <a:graphic>
          <a:graphicData uri="http://schemas.openxmlformats.org/drawingml/2006/table">
            <a:tbl>
              <a:tblPr firstRow="1" bandRow="1"/>
              <a:tblGrid>
                <a:gridCol w="2562225"/>
                <a:gridCol w="55530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ñal de consul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olor que aumenta, fiebre, pérdida de fuerza o hinchazón unilater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para una sesión sin sorpresas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4-que-esperar-de-una-sesion"/>
              </a:rPr>
              <a:t><![CDATA[Qué puede esperar una persona de una se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72]]></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saludyestetica.lumbre.lat/object/sye-c31-r01-oa04-que-esperar-de-una-sesion"/>
              </a:rPr>
              <a:t><![CDATA[Abrir el juego en el OA]]></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saber qué esperar · Tarjeta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4-que-esperar-de-una-sesion"/>
              </a:rPr>
              <a:t><![CDATA[Qué puede esperar una persona de una se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Hay que desvestirse por completo para un masaje?]]></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saber qué esperar · Tarjeta 1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4-que-esperar-de-una-sesion"/>
              </a:rPr>
              <a:t><![CDATA[Qué puede esperar una persona de una se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No. Se descubre solo la zona que se trabaja y se cubre el resto. La ropa interior puede quedarse si la persona lo prefiere y la zona lo permite; también existe la opción en silla.]]></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saber qué esperar · Tarjeta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4-que-esperar-de-una-sesion"/>
              </a:rPr>
              <a:t><![CDATA[Qué puede esperar una persona de una se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e pregunta antes de aplicar un aceite o crema?]]></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saber qué esperar · Tarjeta 2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4-que-esperar-de-una-sesion"/>
              </a:rPr>
              <a:t><![CDATA[Qué puede esperar una persona de una se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Alergias, asma, sensibilidad de la piel y preferencia de aroma. Se lee la etiqueta, se ofrece una opción sin aroma y no se aplica sobre piel lesionada.]]></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saber qué esperar · Tarjeta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4-que-esperar-de-una-sesion"/>
              </a:rPr>
              <a:t><![CDATA[Qué puede esperar una persona de una se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efectos son esperables después de una sesión?]]></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saber qué esperar · Tarjeta 3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4-que-esperar-de-una-sesion"/>
              </a:rPr>
              <a:t><![CDATA[Qué puede esperar una persona de una se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omnolencia, calor local, sensación de ligereza o una molestia leve que disminuye. No son prueba de eficacia y no obligan a repetir la sesión.]]></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saber qué esperar · Tarjeta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4-que-esperar-de-una-sesion"/>
              </a:rPr>
              <a:t><![CDATA[Qué puede esperar una persona de una se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no es esperable y pide consulta?]]></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saber qué esperar · Tarjeta 4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4-que-esperar-de-una-sesion"/>
              </a:rPr>
              <a:t><![CDATA[Qué puede esperar una persona de una se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Dolor que aumenta, fiebre, mareo que no cede, hormigueo nuevo, pérdida de fuerza, hematoma que crece o una pierna unilateralmente hinchada y caliente.]]></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saber qué esperar · Tarjeta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4-que-esperar-de-una-sesion"/>
              </a:rPr>
              <a:t><![CDATA[Qué puede esperar una persona de una se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información llevar al consultar?]]></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saber qué esperar · Tarjeta 5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4-que-esperar-de-una-sesion"/>
              </a:rPr>
              <a:t><![CDATA[Qué puede esperar una persona de una se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Qué servicio recibiste, duración, zonas trabajadas, presión y productos usados, además de cuándo empezó la molestia. Si puedes, lleva la etiqueta del producto.]]></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4-que-esperar-de-una-sesion"/>
              </a:rPr>
              <a:t><![CDATA[Qué puede esperar una persona de una se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72]]></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sesión de bienestar tiene tres momentos y cada uno se puede anticipar. Antes: duración, precio, ropa, entrevista y zonas excluidas. Durante: cobertura acordada, presión ajustable y derecho a detener. Después: somnolencia, calor o sensibilidad leve que disminuye. Los aceites y las fragancias se preguntan antes y se leen en su etiqueta. El dolor que aumenta, la fiebre, el hormigueo nuevo o una pierna hinchada no son parte esperable y piden consulta. Saber qué esperar no elimina la incertidumbre, pero permite disfrutar la sesión y decidir con datos si algo no encaja.]]></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4-que-esperar-de-una-sesion"/>
              </a:rPr>
              <a:t><![CDATA[Qué puede esperar una persona de una se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72]]></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uentes consultadas:]]></a:t>
            </a:r>
          </a:p>
        </p:txBody>
      </p:sp>
      <p:sp>
        <p:nvSpPr>
          <p:cNvPr id="8" name=""/>
          <p:cNvSpPr txBox="1"/>
          <p:nvPr/>
        </p:nvSpPr>
        <p:spPr>
          <a:xfrm>
            <a:off x="514350" y="1628775"/>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NCCIH · NCCIH (NIH), «Massage Therapy: What You Need To Know» · https://www.nccih.nih.gov/health/massage-therapy-what-you-need-to-know · consulta: 2026-10-26 · alcance: Centro nacional de salud complementaria de EE. UU. Señala que el masaje puede ayudar con dolor lumbar y que los efectos adversos suelen ser leves; no es normativa mexicana ni una indicación individual.]]></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4-que-esperar-de-una-sesion"/>
              </a:rPr>
              <a:t><![CDATA[Qué puede esperar una persona de una se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72]]></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COCHRANE-LBP · Cochrane, «Masaje para el dolor lumbar» (resumen en español) · https://www.cochrane.org/es/CD001929/BACK_masaje-para-el-dolor-lumbar · consulta: 2026-10-26 · alcance: Revisión sistemática internacional. Concluye que existe muy poca confianza en que el masaje sea un tratamiento eficaz para dolor lumbar y describe efectos adversos leves; no se usa para prescribir.]]></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4-que-esperar-de-una-sesion"/>
              </a:rPr>
              <a:t><![CDATA[Qué puede esperar una persona de una se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72]]></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OPENSTAX-AP · OpenStax, Anatomy and Physiology 2e (CC BY-NC-SA) · https://openstax.org/books/anatomy-and-physiology-2e/pages/1-introduction · consulta: 2026-10-26 · alcance: Referencia académica abierta de anatomía y fisiología. Se cita como contexto sobre la piel y la sensibilidad; no se copia texto ni se usa para afirmar resultados de una técnica.]]></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4-que-esperar-de-una-sesion"/>
              </a:rPr>
              <a:t><![CDATA[Qué puede esperar una persona de una se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72]]></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PROFECO · PROFECO, derechos básicos de las personas consumidoras · https://www.gob.mx/profeco/documentos/derechos-basicos-del-consumidor?state=published · consulta: 2026-10-26 · alcance: Alcance federal mexicano en materia de consumo. Información, elección, seguridad y protección antes y después de pagar un servicio; no regula prácticas de masaje.]]></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4-que-esperar-de-una-sesion"/>
              </a:rPr>
              <a:t><![CDATA[Qué puede esperar una persona de una se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2 / 72]]></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do de revisión: Revisión editorial, 26 de octubre de 2026. Revisión por profesional sanitario o fisioterapeuta: no realizada, pendiente. Revisión jurídica: no realizada, pendiente. Lección informativa; no habilita para ejercer ni sustituye atención sanitaria.]]></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72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2026-10-26T11:35:32Z</dcterms:created>
  <dcterms:modified xsi:type="dcterms:W3CDTF">2026-10-26T11:35:32Z</dcterms:modified>
  <dc:title>Qué puede esperar una persona de una sesión</dc:title>
  <dc:description>Presentación editable del OA «Qué puede esperar una persona de una sesión». Enlace: https://saludyestetica.lumbre.lat/object/sye-c31-r01-oa04-que-esperar-de-una-sesion</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