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presProps" Target="presProps.xml"/>
  <Relationship Id="rId78" Type="http://schemas.openxmlformats.org/officeDocument/2006/relationships/viewProps" Target="viewProps.xml"/>
  <Relationship Id="rId79"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2-bienestar-relajacion-estetica-clinica]]></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1-r01-oa02-bienestar-relajacion-estetica-clinica]]></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Bienestar, relajación, estética y atención clínica: cuatro cosas distintas» (2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Bienestar, relajación, estética y atención clínica: cuatro cosas distintas» (3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atro palabras que la publicidad usa como sinónimos» (2 de 2).]]></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ién puede ofrecer cada uno» (2 de 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ién puede ofrecer cada uno» (3 de 4).]]></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ién puede ofrecer cada uno» (4 de 4).]]></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higiene y la habilitación no son lo mismo» (2 de 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e la petición al ámbito corre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inco pasos para no aceptar lo que no correspon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2-bienestar-relajacion-estetica-clinica]]></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ándo derivar y cómo decirlo sin pelear» (2 de 3).]]></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ándo derivar y cómo decirlo sin pelear» (3 de 3).]]></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2-bienestar-relajacion-estetica-clinica]]></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2-bienestar-relajacion-estetica-clinica]]></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No descalificar la estética» (2 de 2).]]></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uatro ámbitos, cuatro responsabilidad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Qué busca cada uno y qué no puede promet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2-bienestar-relajacion-estetica-clinica]]></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or qué la frontera protege a las tres partes» (2 de 2).]]></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ubicar un servicio en su ámbito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Escucha sin traduc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ota la petición con las palabras de la persona: «cargada», «inflamada», «quiero verme mejor». No la conviertas todavía en una categoría ni en un diagnóst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2-bienestar-relajacion-estetica-clinica]]></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ubicar un servicio en su ámbito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Pregunta qué se bus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istingue si quiere descansar, cambiar una sensación, cuidar su apariencia o entender un síntoma. El objetivo declarado orienta el ámbito mejor que el nombre del ser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2-bienestar-relajacion-estetica-clinica]]></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ubicar un servicio en su ámbito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Revisa señales de alar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regunta por dolor súbito, fiebre, golpes, pérdida de fuerza, hormigueo nuevo o hinchazón de una sola pierna. Si hay una, el servicio se detiene y se der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2-bienestar-relajacion-estetica-clinica]]></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ubicar un servicio en su ámbito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Decide el ámb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Bienestar, relajación, estética o clínica. Si la petición mezcla dos, elige el que puedas sostener con tu formación y explica por qué el otro queda fu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2-bienestar-relajacion-estetica-clinica]]></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ubicar un servicio en su ámbito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Explica el límite y la alternat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i qué puedes ofrecer hoy, qué no puedes afirmar y a quién conviene consultar. Ofrece una alternativa real dentro de tu alcance para que la persona no se quede sin respu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2-bienestar-relajacion-estetica-clinica]]></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ubicar un servicio en su ámbito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Registra la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ota qué se pidió, qué se ofreció, qué se derivó y con qué palabras. El registro protege a la persona y permite revisar si la frontera se está aplicando bi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2-bienestar-relajacion-estetica-clinica]]></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el estudio que anunciaba «tratamos to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Renata, nombre inventado, tiene un estudio pequeño con dos camillas y ofrece masaje relajante, estética corporal y «terapias para el dolor». En la puerta anuncia: «aquí tratamos todo». Un martes llega un hombre con dolor de cuello después de un golpe leve y pide que «se lo acomod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2-bienestar-relajacion-estetica-clinica]]></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el estudio que anunciaba «tratamos to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Lo que se acuer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nata no toca el cuello. Le explica que el servicio es de bienestar, que un dolor después de un golpe necesita valoración y que no puede determinar la causa. Le ofrece una sesión de descanso en espalda y brazos, sin presión sobre la zona, y le sugiere acudir a consulta ese mismo día si aparece hormigueo, pérdida de fuerza o el dolor aum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2-bienestar-relajacion-estetica-clinica]]></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el estudio que anunciaba «tratamos to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Qué decide y por qué]]></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nata cambia el cartel: separa «bienestar», «estética» y una nota que explica cuándo se deriva. No perdió un cliente por no prometer curación; ganó un límite claro que puede explicar a cualquiera. La decisión no fue diagnosticar: fue ubicar la petición en el ámbito correcto y ofrecer lo que su formación sí permite sosten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2-bienestar-relajacion-estetica-clinica]]></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Señales de que el caso cambió de ámb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i aparece una, se detiene la venta y se expl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2-bienestar-relajacion-estetica-clinica]]></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4).]]></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4).]]></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4 de 4).]]></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No masajear la zona, explicar el límite y orientar a valo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Un dolor después de un golpe y una petición de diagnóstico superan el alcance del bienestar. No se toca la zona ni se aventura una causa: se explica y se der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masajista de bienestar no diagnostica; la valoración de un traumatismo corresponde a un profesional sanit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1-r01-oa02-bienestar-relajacion-estetica-clinica]]></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a estética cuida la apariencia y la experiencia; la clínica valora y trata una condición de salu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diferencia está en el objetivo y en la responsabilidad: cuidado de la apariencia frente a valoración y tratamiento de una condición. Ninguna es superior a la o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ámbito responde por lo que ofrece; mezclar el lenguaje clínico con un servicio estético confunde y puede retrasar una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1-r01-oa02-bienestar-relajacion-estetica-clinica]]></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certificado acredita una función evaluada, no una profesión sanitaria. No autoriza a diagnosticar ni a tratar, y no sustituye los requisitos del establec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estándar EC0123 sirve como referente para evaluar y certificar la aplicación de masaje holístico; no es una licencia sanita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1-r01-oa02-bienestar-relajacion-estetica-clinica]]></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estética tiene valor propio cuando explica su alcance. El problema no es el servicio, sino presentarlo como cura o como atención méd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uidar la apariencia no equivale a tratar una condición de salud; la frontera se decla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1-r01-oa02-bienestar-relajacion-estetica-clinica]]></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Quiero descansar y bajar el estrés» → Bienestar o relaj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Quiero mejorar el aspecto de mi piel» →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Me duele la espalda y quiero saber qué tengo» → Atención clín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ngo una pierna hinchada y caliente» → Derivación urg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Quiero que me quites las toxinas» → Bienestar con límite explic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petición se responde desde un ámbito distinto; confundirlos es la fuente más común de promesas fals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1-r01-oa02-bienestar-relajacion-estetica-clinica]]></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ienestar · estética · clín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os tres ámbitos pueden compartir camilla y producto, pero no objetivo ni responsabilidad. Nombrarlos con precisión ordena la respu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rontera se define por lo que se hace, quién lo hace y qué se prome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1-r01-oa02-bienestar-relajacion-estetica-clinica]]></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Una sesión para descansar después del trabajo → Bienestar o relaj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Cuidado de la piel y la apariencia →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Dolor nuevo con hormigueo en la mano → Clínica o deriv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Masaje relajante con aceite sin aroma → Bienestar o relaj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Cambio de aspecto del contorno corporal →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Pierna hinchada y caliente → Clínica o deriv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Acompañamiento en una etapa de cansancio → Bienestar o relaj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Petición de diagnóstico sobre un dolor → Clínica o deriv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lasificar la petición antes de responder evita aceptar casos fuera de alcan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1-r01-oa02-bienestar-relajacion-estetica-clinica]]></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mo el local tiene aviso de funcionamiento, digo que hacemos tratamiento méd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aviso de funcionamiento es un trámite del establecimiento; no convierte el servicio en atención médica ni autoriza a tratar. La línea confunde higiene y habilitación con alcance clín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requisitos del establecimiento y el alcance profesional son capas disti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1-r01-oa02-bienestar-relajacion-estetica-clinica]]></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2-bienestar-relajacion-estetica-clinica]]></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iensa en un anuncio de masaje o estética que hayas visto. Escribe qué ámbito dice ser, qué promete y qué parte de la promesa no podría sostener. Después redacta una versión honesta del mismo servicio en dos fras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2-bienestar-relajacion-estetica-clinica]]></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para ubicar cada ser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2-bienestar-relajacion-estetica-clinica]]></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para ubicar cada ser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2-bienestar-relajacion-estetica-clinica]]></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para ubicar cada ser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2-bienestar-relajacion-estetica-clinica]]></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 es la diferencia central entre bienestar y atención clín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bienestar busca descanso, comodidad y experiencia; la clínica valora, explica y trata una condición de salud. Cambia el objetivo, la responsabilidad y lo que se puede promet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2-bienestar-relajacion-estetica-clinica]]></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La relajación es un ámbito apa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es un objetivo dentro del bienestar. Se trabaja con ambiente, ritmo, presión y comunicación, pero no constituye una profesión distinta ni autoriza a tra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2-bienestar-relajacion-estetica-clinica]]></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acredita el certificado del estándar EC012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e la persona fue evaluada en la función de aplicar masaje holístico. No es una licencia nacional, no la convierte en profesional sanitario y no sustituye los requisitos del establec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2-bienestar-relajacion-estetica-clinica]]></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os preguntas hay que separar al elegir un ser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higiene (manos, textiles, superficies, productos) y la habilitación (qué puede hacer legalmente cada quien y con qué título). Un local limpio no habilita y un título no exime de hig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2-bienestar-relajacion-estetica-clinica]]></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deriva sin descalifi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e dice qué se puede ofrecer hoy, qué no se puede afirmar y a quién conviene consultar. La estética no se desprecia: se explica su alcance y se mantiene una alternativa dentro del ser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2-bienestar-relajacion-estetica-clinica]]></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5).]]></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5).]]></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5).]]></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5 de 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29682" r:id="rId1"/>
    <p:sldLayoutId id="2482029683" r:id="rId2"/>
    <p:sldLayoutId id="2482029684" r:id="rId3"/>
    <p:sldLayoutId id="2482029685"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6088a6a4ebd7eb2e93bf1b7f0e063545567a7cfdd0815b6d1.jpg"/>
  <Relationship Id="rId3" Type="http://schemas.openxmlformats.org/officeDocument/2006/relationships/hyperlink" Target="https://saludyestetica.lumbre.lat/object/sye-c31-r01-oa02-bienestar-relajacion-estetica-clinica"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2-bienestar-relajacion-estetica-clinica"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2-bienestar-relajacion-estetica-clinica"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2-bienestar-relajacion-estetica-clinica"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2-bienestar-relajacion-estetica-clinica"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2-bienestar-relajacion-estetica-clinica"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2-bienestar-relajacion-estetica-clinica"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2-bienestar-relajacion-estetica-clinica"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2-bienestar-relajacion-estetica-clinica"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2-bienestar-relajacion-estetica-clinica"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2-bienestar-relajacion-estetica-clinica"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2-bienestar-relajacion-estetica-clinica"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2-bienestar-relajacion-estetica-clinica"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2-bienestar-relajacion-estetica-clinica"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31-r01-oa02-bienestar-relajacion-estetica-clinica" TargetMode="External"/>
  <Relationship Id="rId4" Type="http://schemas.openxmlformats.org/officeDocument/2006/relationships/hyperlink" Target="https://saludyestetica.lumbre.lat/object/sye-c31-r01-oa02-bienestar-relajacion-estetica-clinica" TargetMode="External"/>
  <Relationship Id="rId5"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2-bienestar-relajacion-estetica-clinica"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2-bienestar-relajacion-estetica-clinica"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2-bienestar-relajacion-estetica-clinica"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2-bienestar-relajacion-estetica-clinica"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2-bienestar-relajacion-estetica-clinica"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2-bienestar-relajacion-estetica-clinica"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2-bienestar-relajacion-estetica-clinica" TargetMode="Externa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2-bienestar-relajacion-estetica-clinica"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31-r01-oa02-bienestar-relajacion-estetica-clinica" TargetMode="External"/>
  <Relationship Id="rId4" Type="http://schemas.openxmlformats.org/officeDocument/2006/relationships/hyperlink" Target="https://saludyestetica.lumbre.lat/object/sye-c31-r01-oa02-bienestar-relajacion-estetica-clinica" TargetMode="External"/>
  <Relationship Id="rId5"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2-bienestar-relajacion-estetica-clinica" TargetMode="Externa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2-bienestar-relajacion-estetica-clinica"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2-bienestar-relajacion-estetica-clinica"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2-bienestar-relajacion-estetica-clinica"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2-bienestar-relajacion-estetica-clinica"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2-bienestar-relajacion-estetica-clinica"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2-bienestar-relajacion-estetica-clinica"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2-bienestar-relajacion-estetica-clinica"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2-bienestar-relajacion-estetica-clinica"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2-bienestar-relajacion-estetica-clinica"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2-bienestar-relajacion-estetica-clinica"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31-r01-oa02-bienestar-relajacion-estetica-clinica" TargetMode="External"/>
  <Relationship Id="rId4" Type="http://schemas.openxmlformats.org/officeDocument/2006/relationships/hyperlink" Target="https://saludyestetica.lumbre.lat/object/sye-c31-r01-oa02-bienestar-relajacion-estetica-clinica" TargetMode="External"/>
  <Relationship Id="rId5"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2-bienestar-relajacion-estetica-clinica" TargetMode="Externa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2-bienestar-relajacion-estetica-clinica"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2-bienestar-relajacion-estetica-clinica" TargetMode="Externa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2-bienestar-relajacion-estetica-clinica"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2-bienestar-relajacion-estetica-clinica"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2-bienestar-relajacion-estetica-clinica"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2-bienestar-relajacion-estetica-clinica"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2-bienestar-relajacion-estetica-clinica"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2-bienestar-relajacion-estetica-clinica"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2-bienestar-relajacion-estetica-clinica"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2-bienestar-relajacion-estetica-clinica"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2-bienestar-relajacion-estetica-clinica"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2-bienestar-relajacion-estetica-clinica"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2-bienestar-relajacion-estetica-clinica"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2-bienestar-relajacion-estetica-clinica"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2-bienestar-relajacion-estetica-clinica"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2-bienestar-relajacion-estetica-clinica"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2-bienestar-relajacion-estetica-clinica"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2-bienestar-relajacion-estetica-clinica"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2-bienestar-relajacion-estetica-clinica"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2-bienestar-relajacion-estetica-clinica"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2-bienestar-relajacion-estetica-clinica" TargetMode="External"/>
  <Relationship Id="rId3" Type="http://schemas.openxmlformats.org/officeDocument/2006/relationships/hyperlink" Target="https://saludyestetica.lumbre.lat/object/sye-c31-r01-oa02-bienestar-relajacion-estetica-clinica" TargetMode="External"/>
  <Relationship Id="rId4"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2-bienestar-relajacion-estetica-clinica"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2-bienestar-relajacion-estetica-clinica"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2-bienestar-relajacion-estetica-clinica"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2-bienestar-relajacion-estetica-clinica"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2-bienestar-relajacion-estetica-clinica"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2-bienestar-relajacion-estetica-clinica"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2-bienestar-relajacion-estetica-clinica"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2-bienestar-relajacion-estetica-clinica"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2-bienestar-relajacion-estetica-clinica"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2-bienestar-relajacion-estetica-clinica"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2-bienestar-relajacion-estetica-clinica" TargetMode="Externa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2-bienestar-relajacion-estetica-clinica" TargetMode="Externa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2-bienestar-relajacion-estetica-clinica"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2-bienestar-relajacion-estetica-clinica"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2-bienestar-relajacion-estetica-clinica"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2-bienestar-relajacion-estetica-clinica" TargetMode="External"/>
  <Relationship Id="rId3" Type="http://schemas.openxmlformats.org/officeDocument/2006/relationships/notesSlide" Target="../notesSlides/notesSlide74.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Bienest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relajación,]]></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stétic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tención]]></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línic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uatr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osa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istintas]]></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31-r01-oa02-bienestar-relajacion-estetica-clinica"/>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2-bienestar-relajacion-estetica-clinica"/>
              </a:rPr>
              <a:t><![CDATA[Bienestar, relajación, estética y atención clínica: cuatro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tinguir los ámbitos de bienestar, relajación, estética y atención clínica, identificar quién puede ofrecer cada uno y decidir cuándo un caso debe derivarse, sin descalificar los servicios estéticos ni presentarlos como atención médica.]]></a:t>
            </a:r>
          </a:p>
        </p:txBody>
      </p:sp>
      <p:sp>
        <p:nvSpPr>
          <p:cNvPr id="9" name=""/>
          <p:cNvSpPr txBox="1"/>
          <p:nvPr/>
        </p:nvSpPr>
        <p:spPr>
          <a:xfrm>
            <a:off x="514350" y="2962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3248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que separa cuatro ámbitos que la publicidad mezcla: bienestar, relajación, estética y atención clínica. Explica qué ofrece cada uno, quién puede prestarlo, qué higiene y habilitación exige y cuándo conviene derivar, sin descalificar la estétic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2-bienestar-relajacion-estetica-clinica"/>
              </a:rPr>
              <a:t><![CDATA[Bienestar, relajación, estética y atención clínica: cuatro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4]]></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bienestar · estética · atención clínica · derivación · habilitación · higien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Bienestar, relajación, estética y atención clínica: cuatro cosas distinta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2-bienestar-relajacion-estetica-clinica"/>
              </a:rPr>
              <a:t><![CDATA[Bienestar, relajación, estética y atención clínica: cuatro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4]]></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ersonas adultas que comparan servicios de masaje y estética, y prestadores que necesitan explicar su alcance sin invadir terreno clínico. No requiere conocimientos previos. Formación informativa: no habilita para ejercer ni sustituye una valoración sanitari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Bienestar, relajación, estética y atención clínica: cuatro cosas distinta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2-bienestar-relajacion-estetica-clinica"/>
              </a:rPr>
              <a:t><![CDATA[Bienestar, relajación, estética y atención clínica: cuatro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una misma tarde, tres personas llaman a un estudio de masajes. La primera pregunta si el «masaje relajante» le va a quitar el dolor de cuello que empezó después de un golpe. La segunda quiere «drenaje para la celulitis» y pregunta si eso «cuenta como tratamiento». La tercera pide una sesión de una hora «como la del spa», sin má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Bienestar, relajación, estética y atención clínica: cuatro cosas distinta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2-bienestar-relajacion-estetica-clinica"/>
              </a:rPr>
              <a:t><![CDATA[Bienestar, relajación, estética y atención clínica: cuatro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ien contesta tiene que decidir, en menos de un minuto, qué puede ofrecer, qué no y a quién corresponde cada petición. La respuesta no depende del nombre del servicio ni del precio: depende del ámbito. Bienestar, relajación, estética y atención clínica se parecen en la camilla y en el aceite, pero no en el objetivo, en la responsabilidad ni en lo que se puede prometer.]]></a:t>
            </a:r>
          </a:p>
        </p:txBody>
      </p:sp>
      <p:sp>
        <p:nvSpPr>
          <p:cNvPr id="8" name=""/>
          <p:cNvSpPr txBox="1"/>
          <p:nvPr/>
        </p:nvSpPr>
        <p:spPr>
          <a:xfrm>
            <a:off x="514350" y="319087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separa los cuatro para que la frontera se vea antes de que alguien se acuest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tro palabras que la publicidad usa como sinónimo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2-bienestar-relajacion-estetica-clinica"/>
              </a:rPr>
              <a:t><![CDATA[Bienestar, relajación, estética y atención clínica: cuatro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4]]></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bienestar corporal es el ámbito del contacto manual y la experiencia: busca que la persona salga cómoda, descansada y con una sensación agradable, sin afirmar que corrige una condición. La relajación es un objetivo dentro de ese ámbito, no una profesión aparte: se trabaja con ambiente, ritmo, presión y comunicación para bajar la activación percibida. Un servicio puede llamarse «relajante» y ser de bienestar; otro puede prometer relajación y vender, sin decirlo, una valoración clínica. La palabra no decide el ámbito; lo decide lo que se hace y lo que se afirma sobre el resultad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tro palabras que la publicidad usa como sinónimo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2-bienestar-relajacion-estetica-clinica"/>
              </a:rPr>
              <a:t><![CDATA[Bienestar, relajación, estética y atención clínica: cuatro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4]]></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estética cuida la apariencia y la experiencia corporal: piel, vello, uñas, contorno percibido, descanso visual. Es un campo legítimo, con oficio propio, y no necesita parecerse a la medicina para tener valor. La atención clínica es otra cosa: valora, explica y trata una condición de salud, y la ejerce un profesional sanitario con formación y autorización para ello. El masaje puede aparecer en los cuatro ámbitos, pero cambia de sentido según quién lo indica, con qué objetivo y qué se promete. Confundirlos no es un detalle de mercadotecnia: es la diferencia entre acompañar y trata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ién puede ofrecer cada uno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2-bienestar-relajacion-estetica-clinica"/>
              </a:rPr>
              <a:t><![CDATA[Bienestar, relajación, estética y atención clínica: cuatro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4]]></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México no existe una «licencia nacional de masajista» que autorice a ejercer sin más. Existe formación diversa, un estándar de competencia —EC0123, sobre masaje holístico— que sirve como referente para evaluar y certificar esa función, y requisitos sanitarios y municipales que dependen del tipo de establecimiento y del servicio. Un certificado de competencia acredita que una persona fue evaluada en una función; no la convierte en profesional sanitario ni sustituye una autorización. Para un servicio de bienestar, la pregunta útil es qué formación tiene, cuánta práctica supervisada acumuló y quién responde por su trabaj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ién puede ofrecer cada uno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2-bienestar-relajacion-estetica-clinica"/>
              </a:rPr>
              <a:t><![CDATA[Bienestar, relajación, estética y atención clínica: cuatro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4]]></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atención clínica corresponde a profesionales sanitarios: fisioterapia, medicina y otras disciplinas con título y autorización. Un masajista de bienestar no diagnostica, no interpreta estudios, no prescribe y no decide si un dolor es muscular o de otra causa. La estética, por su parte, tiene sus propios alcances: cuidar la apariencia no es tratar una enfermedad, y un servicio estético no debe presentarse como cura. Cuando un procedimiento estético entra en terreno invasivo o médico, deja de ser estético en el sentido de esta lección y pasa a requerir un profesional habilitado. La frontera se explica con claridad, no con despreci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ién puede ofrecer cada uno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2-bienestar-relajacion-estetica-clinica"/>
              </a:rPr>
              <a:t><![CDATA[Bienestar, relajación, estética y atención clínica: cuatro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4]]></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es y qué no es esta lección]]></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ormación introductoria de carácter informativo sobre cuatro ámbitos de servicio. Explica fronteras, responsabilidades y criterios de derivación; no enseña maniobras, no prescribe tratamientos y no habilita para ejercer como masajista ni como profesional sanitari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ién puede ofrecer cada uno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2-bienestar-relajacion-estetica-clinica"/>
              </a:rPr>
              <a:t><![CDATA[Bienestar, relajación, estética y atención clínica: cuatro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4]]></a:t>
            </a:r>
          </a:p>
        </p:txBody>
      </p:sp>
      <p:sp>
        <p:nvSpPr>
          <p:cNvPr id="7" name="" descr=""/>
          <p:cNvSpPr/>
          <p:nvPr/>
        </p:nvSpPr>
        <p:spPr>
          <a:xfrm>
            <a:off x="514350" y="1219200"/>
            <a:ext cx="8115300" cy="17335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E7BCA7">
              <a:alpha val="100000"/>
            </a:srgbClr>
          </a:solidFill>
          <a:ln w="9525">
            <a:noFill/>
          </a:ln>
        </p:spPr>
        <p:txBody>
          <a:bodyPr vertOverflow="clip" rtlCol="0" anchor="ctr"/>
          <a:lstStyle/>
          <a:p>
            <a:pPr algn="ctr"/>
            <a:r>
              <a:t/>
            </a:r>
          </a:p>
        </p:txBody>
      </p:sp>
      <p:sp>
        <p:nvSpPr>
          <p:cNvPr id="9" name="" descr=""/>
          <p:cNvSpPr/>
          <p:nvPr/>
        </p:nvSpPr>
        <p:spPr>
          <a:xfrm>
            <a:off x="514350" y="2876550"/>
            <a:ext cx="8115300" cy="175260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10" name="" descr=""/>
          <p:cNvSpPr/>
          <p:nvPr/>
        </p:nvSpPr>
        <p:spPr>
          <a:xfrm>
            <a:off x="514350" y="2876550"/>
            <a:ext cx="38100" cy="1752600"/>
          </a:xfrm>
          <a:prstGeom prst="roundRect">
            <a:avLst/>
          </a:prstGeom>
          <a:solidFill>
            <a:srgbClr val="B7DCCB">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a pierna hinchada no se masajea]]></a:t>
            </a:r>
          </a:p>
        </p:txBody>
      </p:sp>
      <p:sp>
        <p:nvSpPr>
          <p:cNvPr id="12"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una pierna está unilateralmente hinchada, caliente o dolorosa, no se masajea ni se moviliza: se orienta a valoración médica urgente. Lo mismo vale para dolor súbito intenso, fiebre, pérdida de fuerza o alteración sensitiva nueva.]]></a:t>
            </a:r>
          </a:p>
        </p:txBody>
      </p:sp>
      <p:sp>
        <p:nvSpPr>
          <p:cNvPr id="13" name=""/>
          <p:cNvSpPr txBox="1"/>
          <p:nvPr/>
        </p:nvSpPr>
        <p:spPr>
          <a:xfrm>
            <a:off x="685800" y="29527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a frase para explicar la frontera]]></a:t>
            </a:r>
          </a:p>
        </p:txBody>
      </p:sp>
      <p:sp>
        <p:nvSpPr>
          <p:cNvPr id="14" name=""/>
          <p:cNvSpPr txBox="1"/>
          <p:nvPr/>
        </p:nvSpPr>
        <p:spPr>
          <a:xfrm>
            <a:off x="685800" y="335280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o es un servicio de bienestar: puedo ofrecerte descanso y comodidad, no un diagnóstico. Lo que describes necesita una valoración; si quieres, te explico cómo pedirla». Nombrar lo que sí se ofrece evita que la derivación suene a rechaz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higiene y la habilitación no son lo mism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2-bienestar-relajacion-estetica-clinica"/>
              </a:rPr>
              <a:t><![CDATA[Bienestar, relajación, estética y atención clínica: cuatro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4]]></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higiene es una obligación de cualquier servicio que toque personas: manos limpias antes y después de cada contacto, textiles que no pasan de un cliente a otro sin lavado, superficies de la camilla limpiadas entre sesiones y productos usados según su etiqueta. Esa base no distingue entre un spa y una consulta, aunque el entorno clínico añada requisitos. La habilitación es otra capa: tiene que ver con qué puede hacer legalmente cada quien y con qué título. Un local impecable no convierte a un prestador en fisioterapeuta, y un título sanitario no exime de cumplir la higiene básica. Son dos preguntas separadas y hay que hacer las do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higiene y la habilitación no son lo mism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2-bienestar-relajacion-estetica-clinica"/>
              </a:rPr>
              <a:t><![CDATA[Bienestar, relajación, estética y atención clínica: cuatro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4]]></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elegir el ámbito conviene seguir el orden de la figura: escuchar la petición literal, identificar qué se busca, revisar si hay una señal que pida valoración, decidir qué ámbito encaja y explicar el límite con una alternativa. Ese orden evita dos errores frecuentes: aceptar todo porque «también damos masaje» y rechazar todo por miedo a equivocarse. La persona que pide «drenaje para la celulitis» puede recibir un servicio estético honesto si se le explica qué se trabaja y qué no; la que llega con una pierna hinchada necesita otra respuesta, sin importar cuánto insista o cuánto pagu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higiene y la habilitación no son lo mismo]]></a:t>
            </a:r>
          </a:p>
        </p:txBody>
      </p:sp>
      <p:pic>
        <p:nvPicPr>
          <p:cNvPr id="3" name="" descr="De la petición al ámbito correcto">
            <a:hlinkClick r:id="rId3" tooltip="De la petición al ámbito correcto"/>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inco pasos para no aceptar lo que no corresponde.]]></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31-r01-oa02-bienestar-relajacion-estetica-clinica"/>
              </a:rPr>
              <a:t><![CDATA[Ver imagen original en el O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ándo derivar y cómo decirlo sin pelea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2-bienestar-relajacion-estetica-clinica"/>
              </a:rPr>
              <a:t><![CDATA[Bienestar, relajación, estética y atención clínica: cuatro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74]]></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rivar no es quitarse a alguien de encima: es reconocer que la petición supera el alcance del servicio.]]></a:t>
            </a:r>
          </a:p>
        </p:txBody>
      </p:sp>
      <p:sp>
        <p:nvSpPr>
          <p:cNvPr id="8" name=""/>
          <p:cNvSpPr txBox="1"/>
          <p:nvPr/>
        </p:nvSpPr>
        <p:spPr>
          <a:xfrm>
            <a:off x="514350" y="18764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deriva cuando hay una señal de alarma —pierna unilateralmente hinchada, caliente o dolorosa; dolor súbito e intenso; fiebre; pérdida de fuerza; hormigueo nuevo—, cuando el síntoma cambia de carácter o cuando la persona pide un diagnóstic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ándo derivar y cómo decirlo sin pelea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2-bienestar-relajacion-estetica-clinica"/>
              </a:rPr>
              <a:t><![CDATA[Bienestar, relajación, estética y atención clínica: cuatro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mbién se deriva cuando el objetivo es tratar una condición diagnosticada y el prestador no es el profesional que la atiende. La frase útil tiene tres partes: qué se puede ofrecer hoy, qué no se puede afirmar y a quién conviene consultar. Sin dramatismo y sin prometer que «con unas sesiones se resuelv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ándo derivar y cómo decirlo sin pelea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2-bienestar-relajacion-estetica-clinica"/>
              </a:rPr>
              <a:t><![CDATA[Bienestar, relajación, estética y atención clínica: cuatro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una derivación que no es urgencia: la persona con dolor persistente que quiere seguir recibiendo masaje como parte de su bienestar. Ahí no se prohíbe todo ni se abandona: se pregunta qué le indicó su profesional, qué objetivos tiene, qué zonas conviene evitar y cómo se coordina la sesión con el plan. Esa coordinación requiere consentimiento para compartir información y límites claros sobre lo que el masajista no va a interpretar. Derivar bien también es mantener el servicio posible dentro de un marco seguro, no convertir cada molestia en una puerta cerrad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ándo derivar y cómo decirlo sin pele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2-bienestar-relajacion-estetica-clinica"/>
              </a:rPr>
              <a:t><![CDATA[Bienestar, relajación, estética y atención clínica: cuatro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4]]></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eticiones frecuentes y el ámbito que les corresponde. La respuesta no descalifica a la persona: ordena el servici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2-bienestar-relajacion-estetica-clinica"/>
              </a:rPr>
              <a:t><![CDATA[Bienestar, relajación, estética y atención clínica: cuatro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4]]></a:t>
            </a:r>
          </a:p>
        </p:txBody>
      </p:sp>
      <p:graphicFrame>
        <p:nvGraphicFramePr>
          <p:cNvPr id="7" name="" descr=""/>
          <p:cNvGraphicFramePr>
            <a:graphicFrameLocks noGrp="1"/>
          </p:cNvGraphicFramePr>
          <p:nvPr/>
        </p:nvGraphicFramePr>
        <p:xfrm>
          <a:off x="514350" y="1257300"/>
          <a:ext cx="8115300" cy="2781300"/>
        </p:xfrm>
        <a:graphic>
          <a:graphicData uri="http://schemas.openxmlformats.org/drawingml/2006/table">
            <a:tbl>
              <a:tblPr firstRow="1" bandRow="1"/>
              <a:tblGrid>
                <a:gridCol w="2447925"/>
                <a:gridCol w="2000250"/>
                <a:gridCol w="36671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se pid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Ámbito que encaj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respond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ero descansar y salir relaj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ienestar o relaj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ofrece la sesión y se acuerdan presión, zonas y du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ero mejorar el aspecto de mi pie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tét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explica qué cuida el servicio y qué no prome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 duele la espalda desde un golp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lín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se masajea sin valoración; se orienta a consul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2-bienestar-relajacion-estetica-clinica"/>
              </a:rPr>
              <a:t><![CDATA[Bienestar, relajación, estética y atención clínica: cuatro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4]]></a:t>
            </a:r>
          </a:p>
        </p:txBody>
      </p:sp>
      <p:graphicFrame>
        <p:nvGraphicFramePr>
          <p:cNvPr id="7" name="" descr=""/>
          <p:cNvGraphicFramePr>
            <a:graphicFrameLocks noGrp="1"/>
          </p:cNvGraphicFramePr>
          <p:nvPr/>
        </p:nvGraphicFramePr>
        <p:xfrm>
          <a:off x="514350" y="1257300"/>
          <a:ext cx="8115300" cy="2352675"/>
        </p:xfrm>
        <a:graphic>
          <a:graphicData uri="http://schemas.openxmlformats.org/drawingml/2006/table">
            <a:tbl>
              <a:tblPr firstRow="1" bandRow="1"/>
              <a:tblGrid>
                <a:gridCol w="2447925"/>
                <a:gridCol w="2000250"/>
                <a:gridCol w="36671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se pid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Ámbito que encaj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respond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ngo la pierna hinchada y cal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rivación urg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se toca la zona; se indica atención médica el mismo d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ero que me quites las toxin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ienestar con lími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explica que el masaje no elimina toxinas y se ofrece descan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No descalificar la estétic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2-bienestar-relajacion-estetica-clinica"/>
              </a:rPr>
              <a:t><![CDATA[Bienestar, relajación, estética y atención clínica: cuatro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4]]></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calificar la estética —«eso es puro adorno», «solo sirve para vender»— es tan impreciso como decir que un masaje cura. La apariencia importa en la vida diaria, y un servicio estético bien hecho puede ofrecer cuidado, descanso y una experiencia corporal agradable sin prometer salud. El problema aparece cuando se mezcla el lenguaje: vender un tratamiento estético como si diagnosticara, o presentar una sesión de bienestar como si sustituyera una consulta. La persona que busca estética no es superficial ni está equivocada; lo que necesita es saber qué compra y qué no incluy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No descalificar la estétic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2-bienestar-relajacion-estetica-clinica"/>
              </a:rPr>
              <a:t><![CDATA[Bienestar, relajación, estética y atención clínica: cuatro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7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matriz de la figura ordena la decisión en cuatro columnas: objetivo, quién lo ofrece, qué se puede afirmar y qué no se promete. Al leerla, las diferencias se vuelven operativas: el bienestar busca experiencia y descanso; la relajación busca bajar la activación percibida; la estética busca apariencia y cuidado; la clínica busca valorar y tratar. Ninguna columna es superior a otra. Lo que no se vale es usar la palabra «clínico» para dar peso a un servicio que no lo es, ni usar la palabra «relajante» para esconder una intervención que requiere valoració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No descalificar la estética]]></a:t>
            </a:r>
          </a:p>
        </p:txBody>
      </p:sp>
      <p:pic>
        <p:nvPicPr>
          <p:cNvPr id="3" name="" descr="Cuatro ámbitos, cuatro responsabilidades">
            <a:hlinkClick r:id="rId3" tooltip="Cuatro ámbitos, cuatro responsabilidades"/>
          </p:cNvPr>
          <p:cNvPicPr>
            <a:picLocks noChangeAspect="1"/>
          </p:cNvPicPr>
          <p:nvPr>
            <p:ph type="pic" idx="1"/>
          </p:nvPr>
        </p:nvPicPr>
        <p:blipFill>
          <a:blip r:embed="rId2"/>
          <a:stretch>
            <a:fillRect/>
          </a:stretch>
        </p:blipFill>
        <p:spPr>
          <a:xfrm>
            <a:off x="1924050" y="1257300"/>
            <a:ext cx="52863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Qué busca cada uno y qué no puede prometer.]]></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31-r01-oa02-bienestar-relajacion-estetica-clinica"/>
              </a:rPr>
              <a:t><![CDATA[Ver imagen original en el O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 qué la frontera protege a las tres par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2-bienestar-relajacion-estetica-clinica"/>
              </a:rPr>
              <a:t><![CDATA[Bienestar, relajación, estética y atención clínica: cuatro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el cliente, la frontera evita retrasos: un dolor que necesita valoración no mejora por repetir sesiones, y una promesa incumplida desgasta la confianza. Para el prestador, define hasta dónde responde y qué no le corresponde firmar; trabajar fuera de alcance expone a la persona y al negocio. Para el establecimiento, permite comunicar sin mentir: un menú que dice qué hace y qué no reduce quejas y hace más fácil cobrar lo que vale. La ética de esta área no consiste en renunciar a la estética ni en imitar a la clínica, sino en nombrar cada servicio por lo que 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 qué la frontera protege a las tres par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2-bienestar-relajacion-estetica-clinica"/>
              </a:rPr>
              <a:t><![CDATA[Bienestar, relajación, estética y atención clínica: cuatro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4]]></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 aceptar un servicio, tres preguntas bastan para ubicarlo: ¿qué busca la persona?, ¿qué se puede afirmar sobre el resultado?, ¿quién responde si algo no encaja? Si las tres respuestas pertenecen al mismo ámbito, la decisión es clara. Si se mezclan, conviene detenerse y explicar. Esa pausa de un minuto es la diferencia entre un servicio honesto y una promesa que nadie puede sostener; también es el primer paso para que la persona vuelva, no porque le prometieron un milagro, sino porque la trataron con criterio y le dijeron la verdad sobre lo que podía recibi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2-bienestar-relajacion-estetica-clinica"/>
              </a:rPr>
              <a:t><![CDATA[Bienestar, relajación, estética y atención clínica: cuatro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r qué la frontera protege a las tres partes · Procedimiento: ubicar un servicio en su ámbito en seis pasos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scucha sin traducir]]></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a la petición con las palabras de la persona: «cargada», «inflamada», «quiero verme mejor». No la conviertas todavía en una categoría ni en un diagnóstic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2-bienestar-relajacion-estetica-clinica"/>
              </a:rPr>
              <a:t><![CDATA[Bienestar, relajación, estética y atención clínica: cuatro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r qué la frontera protege a las tres partes · Procedimiento: ubicar un servicio en su ámbito en seis pasos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egunta qué se busc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tingue si quiere descansar, cambiar una sensación, cuidar su apariencia o entender un síntoma. El objetivo declarado orienta el ámbito mejor que el nombre del servici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2-bienestar-relajacion-estetica-clinica"/>
              </a:rPr>
              <a:t><![CDATA[Bienestar, relajación, estética y atención clínica: cuatro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r qué la frontera protege a las tres partes · Procedimiento: ubicar un servicio en su ámbito en seis pasos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visa señales de alarm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gunta por dolor súbito, fiebre, golpes, pérdida de fuerza, hormigueo nuevo o hinchazón de una sola pierna. Si hay una, el servicio se detiene y se deriv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2-bienestar-relajacion-estetica-clinica"/>
              </a:rPr>
              <a:t><![CDATA[Bienestar, relajación, estética y atención clínica: cuatro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r qué la frontera protege a las tres partes · Procedimiento: ubicar un servicio en su ámbito en seis pasos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cide el ámbit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ienestar, relajación, estética o clínica. Si la petición mezcla dos, elige el que puedas sostener con tu formación y explica por qué el otro queda fuer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2-bienestar-relajacion-estetica-clinica"/>
              </a:rPr>
              <a:t><![CDATA[Bienestar, relajación, estética y atención clínica: cuatro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r qué la frontera protege a las tres partes · Procedimiento: ubicar un servicio en su ámbito en seis pasos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xplica el límite y la alternativ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 qué puedes ofrecer hoy, qué no puedes afirmar y a quién conviene consultar. Ofrece una alternativa real dentro de tu alcance para que la persona no se quede sin respuest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2-bienestar-relajacion-estetica-clinica"/>
              </a:rPr>
              <a:t><![CDATA[Bienestar, relajación, estética y atención clínica: cuatro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r qué la frontera protege a las tres partes · Procedimiento: ubicar un servicio en su ámbito en seis pasos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gistra la decisión]]></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a qué se pidió, qué se ofreció, qué se derivó y con qué palabras. El registro protege a la persona y permite revisar si la frontera se está aplicando bie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2-bienestar-relajacion-estetica-clinica"/>
              </a:rPr>
              <a:t><![CDATA[Bienestar, relajación, estética y atención clínica: cuatro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r qué la frontera protege a las tres partes · Caso ficticio: el estudio que anunciaba «tratamos todo» · Paso 1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Renata, nombre inventado, tiene un estudio pequeño con dos camillas y ofrece masaje relajante, estética corporal y «terapias para el dolor». En la puerta anuncia: «aquí tratamos todo». Un martes llega un hombre con dolor de cuello después de un golpe leve y pide que «se lo acomode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2-bienestar-relajacion-estetica-clinica"/>
              </a:rPr>
              <a:t><![CDATA[Bienestar, relajación, estética y atención clínica: cuatro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r qué la frontera protege a las tres partes · Caso ficticio: el estudio que anunciaba «tratamos todo» · Paso 2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se acuerda]]></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nata no toca el cuello. Le explica que el servicio es de bienestar, que un dolor después de un golpe necesita valoración y que no puede determinar la causa. Le ofrece una sesión de descanso en espalda y brazos, sin presión sobre la zona, y le sugiere acudir a consulta ese mismo día si aparece hormigueo, pérdida de fuerza o el dolor aument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2-bienestar-relajacion-estetica-clinica"/>
              </a:rPr>
              <a:t><![CDATA[Bienestar, relajación, estética y atención clínica: cuatro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r qué la frontera protege a las tres partes · Caso ficticio: el estudio que anunciaba «tratamos todo» · Paso 3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decide y por qué]]></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nata cambia el cartel: separa «bienestar», «estética» y una nota que explica cuándo se deriva. No perdió un cliente por no prometer curación; ganó un límite claro que puede explicar a cualquiera. La decisión no fue diagnosticar: fue ubicar la petición en el ámbito correcto y ofrecer lo que su formación sí permite sostener.]]></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 qué la frontera protege a las tres partes]]></a:t>
            </a:r>
          </a:p>
        </p:txBody>
      </p:sp>
      <p:pic>
        <p:nvPicPr>
          <p:cNvPr id="3" name="" descr="Señales de que el caso cambió de ámbito">
            <a:hlinkClick r:id="rId3" tooltip="Señales de que el caso cambió de ámbito"/>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i aparece una, se detiene la venta y se explic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31-r01-oa02-bienestar-relajacion-estetica-clinica"/>
              </a:rPr>
              <a:t><![CDATA[Ver imagen original en el O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2-bienestar-relajacion-estetica-clinica"/>
              </a:rPr>
              <a:t><![CDATA[Bienestar, relajación, estética y atención clínica: cuatro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4]]></a:t>
            </a:r>
          </a:p>
        </p:txBody>
      </p:sp>
      <p:sp>
        <p:nvSpPr>
          <p:cNvPr id="7" name=""/>
          <p:cNvSpPr txBox="1"/>
          <p:nvPr/>
        </p:nvSpPr>
        <p:spPr>
          <a:xfrm>
            <a:off x="514350" y="12192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lamar «clínico» a un servicio de bienestar para darle peso. La palabra clínica implica valoración, responsabilidad y formación sanitaria. Usarla como adorno de marketing confunde a la persona y puede retrasar una consulta. Un servicio de bienestar no necesita ese disfraz para ser valioso.]]></a:t>
            </a:r>
          </a:p>
        </p:txBody>
      </p:sp>
      <p:sp>
        <p:nvSpPr>
          <p:cNvPr id="9" name=""/>
          <p:cNvSpPr txBox="1"/>
          <p:nvPr/>
        </p:nvSpPr>
        <p:spPr>
          <a:xfrm>
            <a:off x="514350" y="29337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9337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chazar la estética como si no fuera un trabajo serio. Cuidar la apariencia y ofrecer una experiencia corporal agradable es un oficio legítimo. Descalificarlo no protege a nadie; solo reproduce un prejuicio. Lo que se corrige es la promesa de salud, no el servicio estético.]]></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2-bienestar-relajacion-estetica-clinica"/>
              </a:rPr>
              <a:t><![CDATA[Bienestar, relajación, estética y atención clínica: cuatro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4]]></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ceptar un caso clínico porque la persona insiste y paga. La insistencia no cambia el alcance. Aceptar un dolor sin valorar, o prometer que «con varias sesiones se quita», expone a la persona y al negocio. El límite se explica antes de cobrar.]]></a:t>
            </a:r>
          </a:p>
        </p:txBody>
      </p:sp>
      <p:sp>
        <p:nvSpPr>
          <p:cNvPr id="9" name=""/>
          <p:cNvSpPr txBox="1"/>
          <p:nvPr/>
        </p:nvSpPr>
        <p:spPr>
          <a:xfrm>
            <a:off x="514350" y="2600325"/>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reer que un certificado de competencia es una licencia sanitaria. El estándar EC0123 acredita una función evaluada, no una profesión sanitaria. Un certificado no autoriza a diagnosticar ni a tratar, y no sustituye los requisitos del establecimiento. La formación se muestra con honestida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2-bienestar-relajacion-estetica-clinica"/>
              </a:rPr>
              <a:t><![CDATA[Bienestar, relajación, estética y atención clínica: cuatro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4]]></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petición es diagnosticar o tratar una condición de salud, no se acepta como masaje de bienestar: se deriva al profesional correspondiente.]]></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hay pierna unilateralmente hinchada, dolor súbito, fiebre, pérdida de fuerza u hormigueo nuevo, se detiene el servicio y se orienta a valoración médica urgente.]]></a:t>
            </a:r>
          </a:p>
        </p:txBody>
      </p:sp>
      <p:sp>
        <p:nvSpPr>
          <p:cNvPr id="11" name=""/>
          <p:cNvSpPr txBox="1"/>
          <p:nvPr/>
        </p:nvSpPr>
        <p:spPr>
          <a:xfrm>
            <a:off x="514350" y="33242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33242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objetivo es apariencia o cuidado corporal, se ofrece un servicio estético con alcance explícito y sin lenguaje clínico.]]></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2-bienestar-relajacion-estetica-clinica"/>
              </a:rPr>
              <a:t><![CDATA[Bienestar, relajación, estética y atención clínica: cuatro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4]]></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servicio estético requiere un acto invasivo o médico, no lo realiza el prestador de bienestar: se deriva a quien esté habilitado.]]></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persona pide garantía de cura o de resultado permanente, se reformula el objetivo en términos de confort o se rechaza el servicio.]]></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2-bienestar-relajacion-estetica-clinica"/>
              </a:rPr>
              <a:t><![CDATA[Bienestar, relajación, estética y atención clínica: cuatro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4]]></a:t>
            </a:r>
          </a:p>
        </p:txBody>
      </p:sp>
      <p:sp>
        <p:nvSpPr>
          <p:cNvPr id="7" name="" descr=""/>
          <p:cNvSpPr/>
          <p:nvPr/>
        </p:nvSpPr>
        <p:spPr>
          <a:xfrm>
            <a:off x="514350" y="1219200"/>
            <a:ext cx="8115300" cy="29908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9908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Orienta a valoración médica urgente si aparece una pierna unilateralmente hinchada, caliente o dolorosa; dolor súbito e intenso; traumatismo en cuello o cabeza; fiebre; pérdida de fuerza; alteración sensitiva nueva; o un malestar general que no encaja con lo esperado.]]></a:t>
            </a:r>
          </a:p>
        </p:txBody>
      </p:sp>
      <p:sp>
        <p:nvSpPr>
          <p:cNvPr id="11" name=""/>
          <p:cNvSpPr txBox="1"/>
          <p:nvPr/>
        </p:nvSpPr>
        <p:spPr>
          <a:xfrm>
            <a:off x="685800" y="3190875"/>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sulta antes de una sesión si hay embarazo, cirugía reciente, anticoagulantes, cáncer en tratamiento, piel lesionada o una condición diagnosticada que cambie la respuesta al contacto.]]></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2-bienestar-relajacion-estetica-clinica"/>
              </a:rPr>
              <a:t><![CDATA[Bienestar, relajación, estética y atención clínica: cuatro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4]]></a:t>
            </a:r>
          </a:p>
        </p:txBody>
      </p:sp>
      <p:sp>
        <p:nvSpPr>
          <p:cNvPr id="7" name="" descr=""/>
          <p:cNvSpPr/>
          <p:nvPr/>
        </p:nvSpPr>
        <p:spPr>
          <a:xfrm>
            <a:off x="514350" y="1219200"/>
            <a:ext cx="8115300" cy="10191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0191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 lección no clasifica urgencias ni decide tratamientos: describe dónde termina el servicio de bienestar y empieza la valoración profesional.]]></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2-bienestar-relajacion-estetica-clinica"/>
              </a:rPr>
              <a:t><![CDATA[Bienestar, relajación, estética y atención clínica: cuatro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persona pide que le «acomoden» el cuello después de un golpe y pregunta si tiene una lesión. ¿Qué corresponde?]]></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Hacer presión firme aunque duela, para que ceda.]]></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Ofrecer la sesión y decir que probablemente es muscular.]]></a:t>
            </a:r>
          </a:p>
        </p:txBody>
      </p:sp>
      <p:sp>
        <p:nvSpPr>
          <p:cNvPr id="11" name=""/>
          <p:cNvSpPr txBox="1"/>
          <p:nvPr/>
        </p:nvSpPr>
        <p:spPr>
          <a:xfrm>
            <a:off x="666750" y="3076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No masajear la zona, explicar el límite y orientar a valoración.]]></a:t>
            </a:r>
          </a:p>
        </p:txBody>
      </p:sp>
      <p:sp>
        <p:nvSpPr>
          <p:cNvPr id="12" name=""/>
          <p:cNvSpPr txBox="1"/>
          <p:nvPr/>
        </p:nvSpPr>
        <p:spPr>
          <a:xfrm>
            <a:off x="666750" y="3457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obrar la sesión completa y recomendar hiel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2-bienestar-relajacion-estetica-clinica"/>
              </a:rPr>
              <a:t><![CDATA[Bienestar, relajación, estética y atención clínica: cuatro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de estas afirmaciones describe mejor la diferencia entre estética y atención clínic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estética es menos importante porque solo busca la apariencia.]]></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estética cuida la apariencia y la experiencia; la clínica valora y trata una condición de salud.]]></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estética y la clínica son lo mismo si se usan aparatos.]]></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clínica es un tipo de estética con precios más alto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2-bienestar-relajacion-estetica-clinica"/>
              </a:rPr>
              <a:t><![CDATA[Bienestar, relajación, estética y atención clínica: cuatro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certificado de competencia en masaje holístico autoriza a ejercer como fisioterapeut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2-bienestar-relajacion-estetica-clinica"/>
              </a:rPr>
              <a:t><![CDATA[Bienestar, relajación, estética y atención clínica: cuatro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servicio estético bien hecho puede ofrecer cuidado y descanso sin tratar una enfermedad.]]></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2-bienestar-relajacion-estetica-clinica"/>
              </a:rPr>
              <a:t><![CDATA[Bienestar, relajación, estética y atención clínica: cuatro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petición con el ámbito que le correspon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Quiero descansar y bajar el estrés»]]></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Quiero mejorar el aspecto de mi piel»]]></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Me duele la espalda y quiero saber qué tengo»]]></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Tengo una pierna hinchada y caliente»]]></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Quiero que me quites las toxinas»]]></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stétic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2-bienestar-relajacion-estetica-clinica"/>
              </a:rPr>
              <a:t><![CDATA[Bienestar, relajación, estética y atención clínica: cuatro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4]]></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tención clínic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Derivación urgente]]></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Bienestar con límite explicado]]></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Bienestar o relajación]]></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2-bienestar-relajacion-estetica-clinica"/>
              </a:rPr>
              <a:t><![CDATA[Bienestar, relajación, estética y atención clínica: cuatro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___ busca descanso y experiencia; la ___ cuida la apariencia; la atención ___ valora y trata una condición de salud.]]></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2-bienestar-relajacion-estetica-clinica"/>
              </a:rPr>
              <a:t><![CDATA[Bienestar, relajación, estética y atención clínica: cuatro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situación en el ámbito o la respuesta que le corresponde.]]></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Bienestar o relajación]]></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Estética]]></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ínica o derivación]]></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Una sesión para descansar después del trabajo]]></a:t>
            </a:r>
          </a:p>
        </p:txBody>
      </p:sp>
      <p:sp>
        <p:nvSpPr>
          <p:cNvPr id="14" name=""/>
          <p:cNvSpPr txBox="1"/>
          <p:nvPr/>
        </p:nvSpPr>
        <p:spPr>
          <a:xfrm>
            <a:off x="514350" y="40195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Cuidado de la piel y la apariencia]]></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2-bienestar-relajacion-estetica-clinica"/>
              </a:rPr>
              <a:t><![CDATA[Bienestar, relajación, estética y atención clínica: cuatro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4]]></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Dolor nuevo con hormigueo en la mano]]></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Masaje relajante con aceite sin aroma]]></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Cambio de aspecto del contorno corporal]]></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Pierna hinchada y caliente]]></a:t>
            </a:r>
          </a:p>
        </p:txBody>
      </p:sp>
      <p:sp>
        <p:nvSpPr>
          <p:cNvPr id="11" name=""/>
          <p:cNvSpPr txBox="1"/>
          <p:nvPr/>
        </p:nvSpPr>
        <p:spPr>
          <a:xfrm>
            <a:off x="514350" y="26670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Acompañamiento en una etapa de cansancio]]></a:t>
            </a:r>
          </a:p>
        </p:txBody>
      </p:sp>
      <p:sp>
        <p:nvSpPr>
          <p:cNvPr id="12" name=""/>
          <p:cNvSpPr txBox="1"/>
          <p:nvPr/>
        </p:nvSpPr>
        <p:spPr>
          <a:xfrm>
            <a:off x="514350" y="3028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Petición de diagnóstico sobre un dolor]]></a:t>
            </a:r>
          </a:p>
        </p:txBody>
      </p:sp>
      <p:sp>
        <p:nvSpPr>
          <p:cNvPr id="13" name=""/>
          <p:cNvSpPr txBox="1"/>
          <p:nvPr/>
        </p:nvSpPr>
        <p:spPr>
          <a:xfrm>
            <a:off x="514350" y="33909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2-bienestar-relajacion-estetica-clinica"/>
              </a:rPr>
              <a:t><![CDATA[Bienestar, relajación, estética y atención clínica: cuatro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el razonamiento falla.]]></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scucho qué pide la persona y qué zona le molesta.]]></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xplico que el servicio es de bienestar y qué puedo ofrecer.]]></a:t>
            </a:r>
          </a:p>
        </p:txBody>
      </p:sp>
      <p:sp>
        <p:nvSpPr>
          <p:cNvPr id="11" name=""/>
          <p:cNvSpPr txBox="1"/>
          <p:nvPr/>
        </p:nvSpPr>
        <p:spPr>
          <a:xfrm>
            <a:off x="628650" y="27146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el local tiene aviso de funcionamiento, digo que hacemos tratamiento médico.]]></a:t>
            </a:r>
          </a:p>
        </p:txBody>
      </p:sp>
      <p:sp>
        <p:nvSpPr>
          <p:cNvPr id="12" name=""/>
          <p:cNvSpPr txBox="1"/>
          <p:nvPr/>
        </p:nvSpPr>
        <p:spPr>
          <a:xfrm>
            <a:off x="628650" y="33909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i hay una señal de alarma, detengo y oriento a valoración.]]></a:t>
            </a:r>
          </a:p>
        </p:txBody>
      </p:sp>
      <p:sp>
        <p:nvSpPr>
          <p:cNvPr id="13" name=""/>
          <p:cNvSpPr txBox="1"/>
          <p:nvPr/>
        </p:nvSpPr>
        <p:spPr>
          <a:xfrm>
            <a:off x="628650" y="3752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Registro lo que se ofreció y lo que se derivó.]]></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2-bienestar-relajacion-estetica-clinica"/>
              </a:rPr>
              <a:t><![CDATA[Bienestar, relajación, estética y atención clínica: cuatro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31-r01-oa02-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31-r01-oa02-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31-r01-oa02-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31-r01-oa02-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31-r01-oa02-ex05]]></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2-bienestar-relajacion-estetica-clinica"/>
              </a:rPr>
              <a:t><![CDATA[Bienestar, relajación, estética y atención clínica: cuatro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4]]></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31-r01-oa02-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31-r01-oa02-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31-r01-oa02-ex08]]></a:t>
            </a:r>
          </a:p>
        </p:txBody>
      </p:sp>
      <p:sp>
        <p:nvSpPr>
          <p:cNvPr id="10" name=""/>
          <p:cNvSpPr txBox="1"/>
          <p:nvPr/>
        </p:nvSpPr>
        <p:spPr>
          <a:xfrm>
            <a:off x="514350" y="2276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Ubicas una petición en su ámbito, distingues quién puede ofrecerla y reconoces al menos una señal que obliga a derivar.]]></a:t>
            </a:r>
          </a:p>
        </p:txBody>
      </p:sp>
      <p:sp>
        <p:nvSpPr>
          <p:cNvPr id="11" name=""/>
          <p:cNvSpPr txBox="1"/>
          <p:nvPr/>
        </p:nvSpPr>
        <p:spPr>
          <a:xfrm>
            <a:off x="514350" y="29622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matriz de los cuatro ámbitos y la lista de señales; vuelve a clasificar tres peticiones reales o imaginadas.]]></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2-bienestar-relajacion-estetica-clinica"/>
              </a:rPr>
              <a:t><![CDATA[Bienestar, relajación, estética y atención clínica: cuatro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iensa en un anuncio de masaje o estética que hayas visto. Escribe qué ámbito dice ser, qué promete y qué parte de la promesa no podría sostener. Después redacta una versión honesta del mismo servicio en dos frases.]]></a:t>
            </a:r>
          </a:p>
        </p:txBody>
      </p:sp>
      <p:sp>
        <p:nvSpPr>
          <p:cNvPr id="9" name=""/>
          <p:cNvSpPr txBox="1"/>
          <p:nvPr/>
        </p:nvSpPr>
        <p:spPr>
          <a:xfrm>
            <a:off x="514350" y="30384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ubicar cada servici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2-bienestar-relajacion-estetica-clinica"/>
              </a:rPr>
              <a:t><![CDATA[Bienestar, relajación, estética y atención clínica: cuatro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4]]></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2419350"/>
                <a:gridCol w="56959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ienest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tacto manual para descanso y confort, sin afirmar cu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laj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bjetivo de bajar la activación percibida, no una profesión apar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tét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idado de la apariencia con oficio propio y alcance explíci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lín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aloración y tratamiento por profesional sanitario autoriz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ubicar cada servici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2-bienestar-relajacion-estetica-clinica"/>
              </a:rPr>
              <a:t><![CDATA[Bienestar, relajación, estética y atención clínica: cuatro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4]]></a:t>
            </a:r>
          </a:p>
        </p:txBody>
      </p:sp>
      <p:graphicFrame>
        <p:nvGraphicFramePr>
          <p:cNvPr id="7" name="" descr=""/>
          <p:cNvGraphicFramePr>
            <a:graphicFrameLocks noGrp="1"/>
          </p:cNvGraphicFramePr>
          <p:nvPr/>
        </p:nvGraphicFramePr>
        <p:xfrm>
          <a:off x="514350" y="1257300"/>
          <a:ext cx="8115300" cy="1133475"/>
        </p:xfrm>
        <a:graphic>
          <a:graphicData uri="http://schemas.openxmlformats.org/drawingml/2006/table">
            <a:tbl>
              <a:tblPr firstRow="1" bandRow="1"/>
              <a:tblGrid>
                <a:gridCol w="2419350"/>
                <a:gridCol w="56959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C0123]]></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tándar de competencia; certifica una función, no habilita como sanitar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ubicar cada servicio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2-bienestar-relajacion-estetica-clinica"/>
              </a:rPr>
              <a:t><![CDATA[Bienestar, relajación, estética y atención clínica: cuatro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4]]></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31-r01-oa02-bienestar-relajacion-estetica-clinica"/>
              </a:rPr>
              <a:t><![CDATA[Abrir el juego en el O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no mezclar los ámbitos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2-bienestar-relajacion-estetica-clinica"/>
              </a:rPr>
              <a:t><![CDATA[Bienestar, relajación, estética y atención clínica: cuatro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 es la diferencia central entre bienestar y atención clínica?]]></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no mezclar los ámbitos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2-bienestar-relajacion-estetica-clinica"/>
              </a:rPr>
              <a:t><![CDATA[Bienestar, relajación, estética y atención clínica: cuatro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bienestar busca descanso, comodidad y experiencia; la clínica valora, explica y trata una condición de salud. Cambia el objetivo, la responsabilidad y lo que se puede prometer.]]></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no mezclar los ámbitos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2-bienestar-relajacion-estetica-clinica"/>
              </a:rPr>
              <a:t><![CDATA[Bienestar, relajación, estética y atención clínica: cuatro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La relajación es un ámbito aparte?]]></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no mezclar los ámbitos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2-bienestar-relajacion-estetica-clinica"/>
              </a:rPr>
              <a:t><![CDATA[Bienestar, relajación, estética y atención clínica: cuatro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es un objetivo dentro del bienestar. Se trabaja con ambiente, ritmo, presión y comunicación, pero no constituye una profesión distinta ni autoriza a tratar.]]></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no mezclar los ámbitos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2-bienestar-relajacion-estetica-clinica"/>
              </a:rPr>
              <a:t><![CDATA[Bienestar, relajación, estética y atención clínica: cuatro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acredita el certificado del estándar EC0123?]]></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no mezclar los ámbitos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2-bienestar-relajacion-estetica-clinica"/>
              </a:rPr>
              <a:t><![CDATA[Bienestar, relajación, estética y atención clínica: cuatro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e la persona fue evaluada en la función de aplicar masaje holístico. No es una licencia nacional, no la convierte en profesional sanitario y no sustituye los requisitos del establecimiento.]]></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no mezclar los ámbitos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2-bienestar-relajacion-estetica-clinica"/>
              </a:rPr>
              <a:t><![CDATA[Bienestar, relajación, estética y atención clínica: cuatro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os preguntas hay que separar al elegir un servicio?]]></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no mezclar los ámbitos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2-bienestar-relajacion-estetica-clinica"/>
              </a:rPr>
              <a:t><![CDATA[Bienestar, relajación, estética y atención clínica: cuatro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higiene (manos, textiles, superficies, productos) y la habilitación (qué puede hacer legalmente cada quien y con qué título). Un local limpio no habilita y un título no exime de higiene.]]></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no mezclar los ámbitos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2-bienestar-relajacion-estetica-clinica"/>
              </a:rPr>
              <a:t><![CDATA[Bienestar, relajación, estética y atención clínica: cuatro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deriva sin descalificar?]]></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no mezclar los ámbitos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2-bienestar-relajacion-estetica-clinica"/>
              </a:rPr>
              <a:t><![CDATA[Bienestar, relajación, estética y atención clínica: cuatro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 dice qué se puede ofrecer hoy, qué no se puede afirmar y a quién conviene consultar. La estética no se desprecia: se explica su alcance y se mantiene una alternativa dentro del servicio.]]></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2-bienestar-relajacion-estetica-clinica"/>
              </a:rPr>
              <a:t><![CDATA[Bienestar, relajación, estética y atención clínica: cuatro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4]]></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ienestar, relajación, estética y atención clínica comparten camilla, aceite y trato, pero no objetivo, responsabilidad ni promesas. El bienestar busca descanso y experiencia; la relajación es un objetivo dentro de él; la estética cuida la apariencia con oficio propio; la clínica valora y trata una condición. Un certificado de competencia no es una licencia sanitaria, y la higiene es obligatoria en todos los ámbitos. La frontera no descalifica la estética: la protege de prometer lo que no puede. Saber qué ofreces, qué no y a quién derivar es la base de un servicio honesto.]]></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2-bienestar-relajacion-estetica-clinica"/>
              </a:rPr>
              <a:t><![CDATA[Bienestar, relajación, estética y atención clínica: cuatro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4]]></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DOF-EC0123 · DOF, Acuerdo del Estándar de Competencia EC0123 «Aplicación de Masaje Holístico» · https://dof.gob.mx/nota_detalle_popup.php?codigo=5206114 · consulta: 2026-10-26 · alcance: Alcance federal mexicano. Acredita la existencia de un estándar para evaluar y certificar la aplicación de masaje holístico; no implica que el certificado sea obligatorio ni que sustituya una autorización sanitaria.]]></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2-bienestar-relajacion-estetica-clinica"/>
              </a:rPr>
              <a:t><![CDATA[Bienestar, relajación, estética y atención clínica: cuatro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4]]></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COFEPRIS-AVISO · COFEPRIS, aviso de funcionamiento y responsable sanitario · https://www.gob.mx/cofepris/acciones-y-programas/aviso-de-funcionamiento-de-responsable-sanitario-y-de-modificacion-o-baja · consulta: 2026-10-26 · alcance: Alcance federal mexicano. Página de trámites COFEPRIS-05-018 y 05-036 para establecimientos de servicios de salud; no define por sí sola qué servicios de masaje requieren aviso.]]></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2-bienestar-relajacion-estetica-clinica"/>
              </a:rPr>
              <a:t><![CDATA[Bienestar, relajación, estética y atención clínica: cuatro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74]]></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PROFECO · PROFECO, derechos básicos de las personas consumidoras · https://www.gob.mx/profeco/documentos/derechos-basicos-del-consumidor?state=published · consulta: 2026-10-26 · alcance: Alcance federal mexicano en materia de consumo. Enumera información, elección, seguridad, no discriminación, compensación y protección; no regula el ejercicio profesional del masaje.]]></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2-bienestar-relajacion-estetica-clinica"/>
              </a:rPr>
              <a:t><![CDATA[Bienestar, relajación, estética y atención clínica: cuatro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74]]></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NICE-LBP · NICE NG59, dolor lumbar y ciática: recomendaciones · https://www.nice.org.uk/guidance/ng59/chapter/Recommendations · consulta: 2026-10-26 · alcance: Guía clínica del Reino Unido. Considera la terapia manual sólo como parte de un paquete que incluye ejercicio; no es normativa mexicana ni una indicación individual.]]></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2-bienestar-relajacion-estetica-clinica"/>
              </a:rPr>
              <a:t><![CDATA[Bienestar, relajación, estética y atención clínica: cuatro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7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6 de octubre de 2026. Revisión por profesional sanitario o fisioterapeuta: no realizada, pendiente. Revisión jurídica: no realizada, pendiente. Lección informativa; no habilita para ejercer ni sustituye atención sanitari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2026-10-26T11:16:49Z</dcterms:created>
  <dcterms:modified xsi:type="dcterms:W3CDTF">2026-10-26T11:16:49Z</dcterms:modified>
  <dc:title>Bienestar, relajación, estética y atención clínica: cuatro cosas distintas</dc:title>
  <dc:description>Presentación editable del OA «Bienestar, relajación, estética y atención clínica: cuatro cosas distintas». Enlace: https://saludyestetica.lumbre.lat/object/sye-c31-r01-oa02-bienestar-relajacion-estetica-clinica</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