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presProps" Target="presProps.xml"/>
  <Relationship Id="rId72" Type="http://schemas.openxmlformats.org/officeDocument/2006/relationships/viewProps" Target="viewProps.xml"/>
  <Relationship Id="rId73"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5-culpa-y-todo-o-nad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5-culpa-y-todo-o-nad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lpa y pensamiento de «todo o nada»»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Una galleta y un veredicto»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dónde salen las reglas rígidas»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dónde salen las reglas rígidas»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 dónde salen las reglas rígidas»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tropiezo no es una falla moral» (2 de 2).]]></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tropiezo al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Cinco movimientos para salir del veredicto sin compens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5-culpa-y-todo-o-nad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el «siempre» al «casi siempre»» (2 de 2).]]></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5-culpa-y-todo-o-nada]]></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5-culpa-y-todo-o-nada]]></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parar sin castigar»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Tres voces ante un tropie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Lo que te dices cambia lo que viene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5-culpa-y-todo-o-nad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uando la culpa no cede»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asar de la regla al hábito flex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Escribe la regla exa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la regla tal como suena en tu cabeza: «no como postre», «no ceno carbohidratos», «siempre como limpio». Si no puedes escribirla en una frase, observa qué pensamiento aparece justo antes del tropie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5-culpa-y-todo-o-nad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asar de la regla al hábito flex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Escribe la frase del tropie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punta qué te dices cuando la rompes: «ya fallé», «soy un desastre», «mañana empiezo». La frase muestra el veredicto y ayuda a separarlo de la condu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5-culpa-y-todo-o-nad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asar de la regla al hábito flex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Busca el contex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ira qué pasó antes: hambre, cansancio, una emoción, una restricción previa o una reunión. El tropiezo no ocurre en el vacío; el contexto explica más que la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5-culpa-y-todo-o-nad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asar de la regla al hábito flex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Diseña la versión flex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vierte la regla en un hábito con margen: frecuencia («casi siempre»), mínimo («una fruta al desayuno») y excepciones previstas. La versión flexible debe poder cumplirse también en un día imperf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5-culpa-y-todo-o-nad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asar de la regla al hábito flex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ractica la siguiente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spués del próximo tropiezo, come con normalidad en el siguiente horario. No la saltes, no la recortes y no añadas ejercicio de castigo. La práctica es volver, no pa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5-culpa-y-todo-o-nad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asar de la regla al hábito flex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en dos seman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bserva si el hábito se sostuvo, si la culpa bajó y si aparecieron excepciones manejables. No uses el peso como medida. Si la culpa persiste o el hábito no se sostiene, ajusta o busca apo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5-culpa-y-todo-o-nada]]></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umpleaños de Lu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datos del 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Luis, nombre inventado, llevaba dos semanas sin pan ni postre. En el cumpleaños de su sobrina probó un trozo de pastel y pensó que había fallado. Se sirvió dos porciones más, no por hambre, sino porque el día ya estaba «arruinado». El lunes se prometió empezar de nuevo y no desayun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5-culpa-y-todo-o-nad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umpleaños de Lu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o que muestra el vered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escribir lo que pasó, Luis ve que la regla era absoluta y que la primera excepción se vivió como una sentencia. También ve que llegó con hambre porque había comido poco antes de la fiesta, y que el «ya qué» alargó el exceso. No era falta de voluntad: era una regla binaria y una culpa que pedía compens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5-culpa-y-todo-o-nad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cumpleaños de Lui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decide y por qué]]></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uis no empieza otra dieta. Cambia «nunca como postre» por «a veces comparto un postre después de una comida completa». El lunes desayuna y no compensa. Si vuelve a comer pastel, no lo convierte en un veredicto: mira qué pasó antes y ajusta. No se pesa ni se castiga con ejercicio; si la culpa se vuelve constante, pide ayu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5-culpa-y-todo-o-nad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preguntas para cambiar la regla por un háb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ntestan por escrito, con un caso real y sin buscar la respuesta perfec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5-culpa-y-todo-o-nada]]></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Convertir una excepción en un vered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odo o nada divide en perfecto o arruinado y convierte una excepción en una sentencia sobre la persona. Reconocer matices y contextos es lo cont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escribe el todo o nada como una regla binaria que no admite días imperfec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5-culpa-y-todo-o-nada]]></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Volver a la siguiente comida con norm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olver a la siguiente comida sin compensar corta el veredicto y mantiene la regularidad. Las otras respuestas refuerzan la lógica de deuda o la regla rí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ropone reparar volviendo, no compensando ni esperando una fecha de rein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5-culpa-y-todo-o-nad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 tropiezo es una conducta en un contexto, no una identidad. Confundir la conducta con la persona es lo que convierte una comida en un vered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separa el hecho («comí dos rebanadas») del veredicto («soy un desastr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5-culpa-y-todo-o-nada]]></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hábito flexible tiene dirección y margen: «casi siempre» en lugar de «nunca». Así una excepción no borra lo constru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ropone pasar del «siempre» al «casi siempre» y definir un mínimo soste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5-culpa-y-todo-o-nada]]></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Ya arruiné el día» → Soltar el resto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Mañana empiezo» → Convertir hoy en una esp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tengo voluntad» → Convertir la conducta en ident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Ya que fallé, sigo» → Alargar el exc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ue una comida» → Volver sin vered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frase prepara una conducta distinta; cambiarla cambia lo que viene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5-culpa-y-todo-o-nad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tropiezo · flexible · rí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tropiezo es un hecho; la culpa lo convierte en sentencia. El hábito flexible admite excepciones, mientras que la regla rígida las vive como frac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distingue hecho, veredicto y hábito flex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5-culpa-y-todo-o-nad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No comer pan nunca → Regla rí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omer pan algunas veces → Hábito flex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Si como una galleta, arruiné el día → Pensamiento de todo o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Como pan casi siempre en el desayuno → Hábito flex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Ya que fallé, termino la bolsa → Pensamiento de todo o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Prohibir el postre para siempre → Regla rí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robar el postre y seguir con la cena → Hábito flex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Mañana empiezo de cero → Pensamiento de todo o n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9. Comer una porción y guardar el resto → Hábito flex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regla rígida no admite excepciones, el hábito flexible las incorpora y el todo o nada las convierte en vered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5-culpa-y-todo-o-nad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ensé que había arruinado la semana y quería saltarme la ce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altarse la cena para compensar es el error: convierte una comida en una deuda y prepara otra vuelta del ciclo. El resto de las líneas describe una respuesta que vuelve a la norm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ección propone no compensar y volver a la siguiente comida con norm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26-r01-oa05-culpa-y-todo-o-nad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5-culpa-y-todo-o-nada]]></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rompiste una regla alimentaria. Escribe la frase que te dijiste y el veredicto que contenía. Después escribe una versión flexible de esa regla y lo que harás en la siguiente com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5-culpa-y-todo-o-nada]]></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para salir del vered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5-culpa-y-todo-o-nad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para salir del veredi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5-culpa-y-todo-o-nada]]></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una galleta puede arruinar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lo arruina: la interpretación de que «ya fallé» es la que autoriza abandonar. El malestar no viene de la galleta, sino del veredicto que le sig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5-culpa-y-todo-o-nad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una regla y un hábi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regla rígida no admite excepciones y vive cada una como fracaso. El hábito flexible tiene dirección y margen: «casi siempre», con un mínimo que se puede cumplir en días disti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5-culpa-y-todo-o-nad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para un tropie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Volviendo a la siguiente comida con normalidad, sin saltarla ni compensar. No se repara con hambre, ejercicio castigo ni un lunes de rein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5-culpa-y-todo-o-nad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La autocompasión es permisiv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Es lo que permite mirar el tropiezo sin convertirlo en identidad y volver a la conducta que quieres sostener. La dureza no mejora la siguiente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5-culpa-y-todo-o-nada]]></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consultar por cul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aparece después de casi cada comida, si te aísla, si evitas comer fuera o si se acompaña de compensaciones. Los trastornos de la conducta alimentaria son tratables y consultar a tiempo impo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26-r01-oa05-culpa-y-todo-o-nada]]></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3).]]></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19921" r:id="rId1"/>
    <p:sldLayoutId id="2482019922" r:id="rId2"/>
    <p:sldLayoutId id="2482019923" r:id="rId3"/>
    <p:sldLayoutId id="2482019924"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ede13821094d2fffa2557f9154a2a18a744b9ca177d157911.jpg"/>
  <Relationship Id="rId3" Type="http://schemas.openxmlformats.org/officeDocument/2006/relationships/hyperlink" Target="https://saludyestetica.lumbre.lat/object/sye-c26-r01-oa05-culpa-y-todo-o-nad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26-r01-oa05-culpa-y-todo-o-nada" TargetMode="External"/>
  <Relationship Id="rId4" Type="http://schemas.openxmlformats.org/officeDocument/2006/relationships/hyperlink" Target="https://saludyestetica.lumbre.lat/object/sye-c26-r01-oa05-culpa-y-todo-o-nada" TargetMode="External"/>
  <Relationship Id="rId5"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26-r01-oa05-culpa-y-todo-o-nada" TargetMode="External"/>
  <Relationship Id="rId4" Type="http://schemas.openxmlformats.org/officeDocument/2006/relationships/hyperlink" Target="https://saludyestetica.lumbre.lat/object/sye-c26-r01-oa05-culpa-y-todo-o-nada"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26-r01-oa05-culpa-y-todo-o-nada" TargetMode="External"/>
  <Relationship Id="rId4" Type="http://schemas.openxmlformats.org/officeDocument/2006/relationships/hyperlink" Target="https://saludyestetica.lumbre.lat/object/sye-c26-r01-oa05-culpa-y-todo-o-nada"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hyperlink" Target="https://saludyestetica.lumbre.lat/object/sye-c26-r01-oa05-culpa-y-todo-o-nada"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26-r01-oa05-culpa-y-todo-o-nada" TargetMode="External"/>
  <Relationship Id="rId3" Type="http://schemas.openxmlformats.org/officeDocument/2006/relationships/notesSlide" Target="../notesSlides/notesSlide68.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lp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nsamient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od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a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26-r01-oa05-culpa-y-todo-o-nada"/>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nocer las reglas rígidas y el razonamiento de todo o nada que convierten un tropiezo en una falla moral, y practicar un hábito flexible que devuelva margen sin compensar ni castigarse.]]></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l curso 26 sobre la culpa y el todo o nada: por qué una comida se vuelve un veredicto, qué hace el «ya qué» y cómo pasar de la regla al hábito flexible.]]></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8]]></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ulpa · todo o nada · reglas · hábitos · autocompasió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lpa y pensamiento de «todo o na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quieren entender su hambre y su relación con la comida sin culpa. No requiere conocimientos previos. Es formación educativa: no diagnostica, no prescribe dietas ni sustituye la valoración de un profesional sanitari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lpa y pensamiento de «todo o na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is lleva dos semanas sin comer pan. Un sábado, en el cumpleaños de su sobrina, prueba un trozo de pastel. Al segundo bocado piensa: «ya fallé». A los diez minutos se sirve otro y luego otro, no por hambre, sino porque el día entero se volvió un desastre. El lunes se promete empezar de nuevo y no desayuna. Lo que ocurrió no fue una falta de voluntad: fue una regla tan rígida que cualquier excepción se vivió como un veredicto. Esta lección mira la culpa y el pensamiento de «todo o nada», y propone pasar de la regla al hábito flexible sin castigars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galleta y un veredic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escena se repite en muchas cocinas: alguien come una galleta, la registra mentalmente como una falla y siente que el día se acabó. Lo que sigue no suele ser una pausa, sino una sentencia: «ya qué», «total, para qué», «mañana empiezo». La culpa no se mide por lo que comiste, sino por lo que crees que eso dice de ti. Una galleta se convierte en prueba de que no tienes disciplina, de que no sirves para cuidarte. El problema no es la galleta ni el placer de comerla: es el juicio que la acompaña y que borra todo lo demás que hiciste en el día. Esa sentencia se aprende, y por eso también se puede revis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Una galleta y un veredic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ensamiento de todo o nada divide la vida en dos columnas: perfecto o arruinado, bueno o malo, dentro o fuera. Es cómodo porque promete certeza: si cumplo la regla, estoy bien; si la rompo, estoy mal. Pero la comida no funciona así, y la vida tampoco. Un día tiene comidas distintas, hambres distintas y contextos distintos. Cuando la regla es binaria, cualquier matiz se vive como una derrota. La certeza dura poco: basta una excepción para que la persona pase de sentirse en control a sentirse fuera de lugar. Una mirada más amable reconoce que casi todo ocurre en algún punto intermedio.]]></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salen las reglas rígida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reglas rígidas no nacen de la nada. Se aprenden en la familia, en la escuela, en los comentarios sobre el cuerpo y en una cultura que asocia comer con portarse bien o mal. Frases como «eso no es comida», «te vas a echar a perder» o «tienes que portarte bien en la mesa» enseñan que la comida tiene un valor moral. Con los años, esas frases se vuelven reglas internas que nadie escribió pero todos obedecen. No hace falta que alguien las repita hoy: basta con que aparezcan en la cabeza justo antes de elegir. Reconocer su origen no es culpar a nadie; es entender que una voz aprendida no es una le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salen las reglas rígida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regla rígida no es lo mismo que un límite necesario. No comer un alimento al que eres alérgico es un límite de salud; no comer pan «nunca» es una regla moral que no admite excepciones. El límite protege; la regla castiga. Distinguirlos ayuda a ver qué normas tienen sentido y cuáles sólo están ahí para dar una sensación de control que no se sostiene. Pregúntate qué pasa si no cumples: si la respuesta es un riesgo para tu salud, es un límite; si es culpa o sensación de fracaso, probablemente es una regla. Los límites se explican; las reglas se obedec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salen las reglas rígida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8]]></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rmación introductoria de carácter informativo. Explica la culpa y el pensamiento de todo o nada y propone un hábito flexible; no diagnostica, no prescribe dietas y no sustituye la valoración de un profesional sanitario.]]></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lpa no repara nada]]></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ntir culpa no mejora la siguiente comida: la vuelve más difícil. Un tropiezo se repara volviendo a la normalidad, no con hambre, ejercicio castigo ni un lunes de reinici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 dónde salen las reglas rígida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8]]></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ambia el «nunca» por «casi siempre»]]></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hábito flexible admite excepciones y sigue teniendo dirección. Elige una versión de tu regla que puedas cumplir también en un día imperfec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ropiezo no es una falla moral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er de más es una conducta, no una identidad. «Comí dos rebanadas» describe un hecho; «soy un desastre» describe un veredicto que no se deduce del hecho. Una comida no cambia el patrón de una semana ni borra lo que hiciste antes. El patrón se mide en semanas y en contexto, no en un plato aislado. Confundir la conducta con la persona es lo que convierte un tropiezo en una caída. La diferencia parece pequeña, pero cambia todo: del hecho se aprende; del veredicto sólo se sale con culpa. Nombrar el hecho con precisión es el primer paso para dejar de castigart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ropiezo no es una falla moral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ya qué» es la consecuencia más visible de esa confusión. Si una regla se rompe y la persona se siente condenada, abandonar parece lo lógico: si ya está mal, ¿para qué seguir? Cuanto más rígida es la regla, más grande es la caída. La autocompasión no es permisividad: es lo que permite volver a la siguiente comida sin añadir otra capa de castigo. Tratarte con la misma paciencia que tendrías con alguien que quieres no te quita dirección; te devuelve la capacidad de elegir. La dureza, en cambio, suele preparar la siguiente caída.]]></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tropiezo no es una falla moral]]></a:t>
            </a:r>
          </a:p>
        </p:txBody>
      </p:sp>
      <p:pic>
        <p:nvPicPr>
          <p:cNvPr id="3" name="" descr="Del tropiezo al siguiente paso">
            <a:hlinkClick r:id="rId3" tooltip="Del tropiezo al siguiente paso"/>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Cinco movimientos para salir del veredicto sin compensar.]]></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6-r01-oa05-culpa-y-todo-o-nada"/>
              </a:rPr>
              <a:t><![CDATA[Ver imagen original en el O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siempre» al «casi siempr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hábito flexible tiene dirección y margen. En lugar de «nunca como pan», puede ser «casi siempre desayuno con algo que me sostiene»; en lugar de «no como postre», «a veces comparto un postre después de comer». El «casi siempre» reconoce que habrá excepciones y no las convierte en un fracaso. También permite definir un mínimo: qué es lo menos que puedo hacer para sentir que el hábito sigue vivo. Ese mínimo es útil en los días difíciles, cuando el ideal no cabe. Un hábito que sobrevive a un día malo vale más que uno perfecto que se abandona a la primera excepció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siempre» al «casi siempr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egir un hábito que quepa en tu vida es más útil que elegir el más ambicioso. Añadir una fruta al desayuno suele sostenerse mejor que eliminar todos los azúcares de golpe. La flexibilidad no es ausencia de dirección: es una forma de avanzar que admite días distintos. Un hábito se construye con repeticiones, no con una perfección que sólo dura hasta la primera excepción. Por eso conviene empezar por un cambio pequeño y concreto, uno que puedas repetir incluso cuando estés cansado o tengas prisa. La constancia amable pesa más que el esfuerzo heroico de una sem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el «siempre» al «casi siempr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8]]></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rases que aparecen después de un tropiezo y una forma de responderles. La tercera columna no es una fórmula: es un cambio de direc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8]]></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676525"/>
                <a:gridCol w="2581275"/>
                <a:gridCol w="2857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c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yu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í una galleta y arruiné el d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o nada: una excepción se vuelve veredic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ver a la siguiente comida y mirar qué pas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vuelvo a comer pan en mi v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rígida que promete 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bar una versión flexible: pan en algunas comid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unes empiezo de c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tir hoy en una esp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justar una sola cosa hoy, sin fecha de rein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8]]></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2676525"/>
                <a:gridCol w="2581275"/>
                <a:gridCol w="2857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o que se di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cond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ayu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pués del fin de semana tengo que castigarm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lpa que pide compens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tomar el hábito sin hambre ni ejercicio casti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ento culpa después de casi cada com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ulpa dejó de ser una señal bre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sultar; no necesitas esperar a que sea grav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rar sin castig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 un tropiezo, la reparación no es compensar: es volver. La siguiente comida es normal, no se salta ni se recorta, y el día no se declara perdido. No hay un lunes de reinicio ni una cuota de culpa que haya que pagar. Si quieres aprender algo, escribe qué pasó y qué regla estabas tratando de cumplir; eso enseña más que una penitencia. Volver no borra el tropiezo, pero evita que se convierta en una cadena. Cada comida normal después de una excepción es una prueba de que el hábito sigue en pie y de que no necesitas castigarte para merecerlo.]]></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rar sin castig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ulpa útil es breve: señala que algo no coincidió con lo que querías y desaparece cuando ajustas. La culpa que dura días, que te aísla o que te hace evitar comidas y personas ya no es una señal: es una carga. Si la culpa aparece después de casi cada comida, si te da miedo comer fuera o si escondes lo que comes, conviene consultar. No necesitas tocar fondo para pedir ayuda. Pedir apoyo a tiempo es una forma de cuidado, no una admisión de debilidad. Una conversación con un profesional puede ayudarte a entender qué hay detrás de esa culpa y qué pasos tienen sentido para ti.]]></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rar sin castigar]]></a:t>
            </a:r>
          </a:p>
        </p:txBody>
      </p:sp>
      <p:pic>
        <p:nvPicPr>
          <p:cNvPr id="3" name="" descr="Tres voces ante un tropiezo">
            <a:hlinkClick r:id="rId3" tooltip="Tres voces ante un tropiez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Lo que te dices cambia lo que viene despué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6-r01-oa05-culpa-y-todo-o-nada"/>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culpa no ced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8]]></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señales que merecen una consulta: culpa persistente después de comer, miedo a perder el control, revisar el cuerpo a escondidas, evitar fotos o reuniones, compensar con ejercicio o restricción, o sentir que la comida decide por ti. No es un diagnóstico ni una etiqueta: es una lista de señales que indican que la relación con la comida se volvió una fuente de sufrimiento. Reconocerlas no te define; te orienta. Si varias de ellas se repiten en tu vida, o si alguien cercano las nota, vale la pena hablarlo con un profesional sanitario y no esperar a que se resuelvan sola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culpa no ced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8]]></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trastornos de la conducta alimentaria son enfermedades graves y tratables, y la detección temprana importa. Pedir ayuda no es un fracaso ni una exageración: es una forma de cuidarte. En la siguiente lección verás cómo la presión estética y la imagen corporal alimentan muchas de estas reglas. Aquí basta con recordar que un tropiezo informa, no define. La culpa no es un buen maestro: grita mucho y enseña poco. Un hábito flexible, en cambio, te deja corregir el rumbo sin perder de vista lo que quieres. Esa es la diferencia entre vivir la comida como un examen y vivirla como una parte más de la vid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culpa no cede · Procedimiento: pasar de la regla al hábito flexible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regla exac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la regla tal como suena en tu cabeza: «no como postre», «no ceno carbohidratos», «siempre como limpio». Si no puedes escribirla en una frase, observa qué pensamiento aparece justo antes del tropiez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culpa no cede · Procedimiento: pasar de la regla al hábito flexible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scribe la frase del tropiez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unta qué te dices cuando la rompes: «ya fallé», «soy un desastre», «mañana empiezo». La frase muestra el veredicto y ayuda a separarlo de la conduc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culpa no cede · Procedimiento: pasar de la regla al hábito flexible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Busca el contexto]]></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 qué pasó antes: hambre, cansancio, una emoción, una restricción previa o una reunión. El tropiezo no ocurre en el vacío; el contexto explica más que la culp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culpa no cede · Procedimiento: pasar de la regla al hábito flexible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iseña la versión flexibl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vierte la regla en un hábito con margen: frecuencia («casi siempre»), mínimo («una fruta al desayuno») y excepciones previstas. La versión flexible debe poder cumplirse también en un día imperfect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culpa no cede · Procedimiento: pasar de la regla al hábito flexible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actica la siguiente comid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del próximo tropiezo, come con normalidad en el siguiente horario. No la saltes, no la recortes y no añadas ejercicio de castigo. La práctica es volver, no paga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8]]></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ando la culpa no cede · Procedimiento: pasar de la regla al hábito flexible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en dos semanas]]></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bserva si el hábito se sostuvo, si la culpa bajó y si aparecieron excepciones manejables. No uses el peso como medida. Si la culpa persiste o el hábito no se sostiene, ajusta o busca apoy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culpa no cede · Caso ficticio: el cumpleaños de Luis · Paso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datos del cas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Luis, nombre inventado, llevaba dos semanas sin pan ni postre. En el cumpleaños de su sobrina probó un trozo de pastel y pensó que había fallado. Se sirvió dos porciones más, no por hambre, sino porque el día ya estaba «arruinado». El lunes se prometió empezar de nuevo y no desayunó.]]></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culpa no cede · Caso ficticio: el cumpleaños de Luis · Paso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muestra el veredicto]]></a:t>
            </a:r>
          </a:p>
        </p:txBody>
      </p:sp>
      <p:sp>
        <p:nvSpPr>
          <p:cNvPr id="8" name=""/>
          <p:cNvSpPr txBox="1"/>
          <p:nvPr/>
        </p:nvSpPr>
        <p:spPr>
          <a:xfrm>
            <a:off x="514350" y="16383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escribir lo que pasó, Luis ve que la regla era absoluta y que la primera excepción se vivió como una sentencia. También ve que llegó con hambre porque había comido poco antes de la fiesta, y que el «ya qué» alargó el exceso. No era falta de voluntad: era una regla binaria y una culpa que pedía compensa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culpa no cede · Caso ficticio: el cumpleaños de Luis · Paso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8]]></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decide y por qué]]></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uis no empieza otra dieta. Cambia «nunca como postre» por «a veces comparto un postre después de una comida completa». El lunes desayuna y no compensa. Si vuelve a comer pastel, no lo convierte en un veredicto: mira qué pasó antes y ajusta. No se pesa ni se castiga con ejercicio; si la culpa se vuelve constante, pide ayu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uando la culpa no cede]]></a:t>
            </a:r>
          </a:p>
        </p:txBody>
      </p:sp>
      <p:pic>
        <p:nvPicPr>
          <p:cNvPr id="3" name="" descr="Cinco preguntas para cambiar la regla por un hábito">
            <a:hlinkClick r:id="rId3" tooltip="Cinco preguntas para cambiar la regla por un hábito"/>
          </p:cNvPr>
          <p:cNvPicPr>
            <a:picLocks noChangeAspect="1"/>
          </p:cNvPicPr>
          <p:nvPr>
            <p:ph type="pic" idx="1"/>
          </p:nvPr>
        </p:nvPicPr>
        <p:blipFill>
          <a:blip r:embed="rId2"/>
          <a:stretch>
            <a:fillRect/>
          </a:stretch>
        </p:blipFill>
        <p:spPr>
          <a:xfrm>
            <a:off x="2038350" y="1257300"/>
            <a:ext cx="5057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ntestan por escrito, con un caso real y sin buscar la respuesta perfect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26-r01-oa05-culpa-y-todo-o-nada"/>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tarse la siguiente comida para compensar. La comida siguiente no es un castigo ni una forma de pagar. Saltarla aumenta el hambre y refuerza la lógica de que comer es una deuda.]]></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iniciar el lunes. Esperar el lunes convierte los días en una sala de espera y refuerza la regla. Si algo no funcionó, ajusta una sola cosa hoy, sin fecha de reinici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8]]></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tiquetar el día como perdido. Un día no se arruina por una comida. La etiqueta de «día perdido» es la que autoriza el exceso; sin ella, la siguiente comida sigue siendo una oportunidad normal.]]></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hibir el alimento para no fallar. La prohibición vuelve el alimento más atractivo y añade una regla que se rompe. Una versión flexible, con frecuencia y contexto, se sostiene mejor que un «nunc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8]]></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después de un tropiezo piensas saltarte la siguiente comida, come con normalidad: volver es la reparación, no compensar.]]></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 descubres diciendo «ya arruiné el día», nombra la frase y pregúntate qué pasó antes de comer.]]></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una regla no admite ninguna excepción, conviértela en una versión flexible con frecuencia y contexto.]]></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estás esperando el lunes para reiniciar, haz hoy un ajuste pequeño y olvida la fecha de reinici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8]]></a:t>
            </a:r>
          </a:p>
        </p:txBody>
      </p:sp>
      <p:sp>
        <p:nvSpPr>
          <p:cNvPr id="7" name="" descr=""/>
          <p:cNvSpPr/>
          <p:nvPr/>
        </p:nvSpPr>
        <p:spPr>
          <a:xfrm>
            <a:off x="514350" y="1866900"/>
            <a:ext cx="8115300" cy="21240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866900"/>
            <a:ext cx="38100" cy="21240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ulpa aparece después de casi cada comida o te aísla, consulta con un profesional.]]></a:t>
            </a:r>
          </a:p>
        </p:txBody>
      </p:sp>
      <p:sp>
        <p:nvSpPr>
          <p:cNvPr id="11" name=""/>
          <p:cNvSpPr txBox="1"/>
          <p:nvPr/>
        </p:nvSpPr>
        <p:spPr>
          <a:xfrm>
            <a:off x="685800" y="19431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2" name=""/>
          <p:cNvSpPr txBox="1"/>
          <p:nvPr/>
        </p:nvSpPr>
        <p:spPr>
          <a:xfrm>
            <a:off x="685800" y="23431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onsulta con un profesional sanitario si la culpa después de comer es constante, si te da miedo comer fuera o perder el control, si revisas tu cuerpo a escondidas, si evitas fotos o reuniones, si compensas con vómito, laxantes, diuréticos, restricción o ejercicio compulsivo, o si el peso cambia sin proponértel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8]]></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ambién merece consulta la tristeza o la ansiedad que no ceden y cualquier pensamiento de hacerte daño. Los trastornos de la conducta alimentaria son enfermedades graves y tratables, y la detección temprana importa.]]></a:t>
            </a:r>
          </a:p>
        </p:txBody>
      </p:sp>
      <p:sp>
        <p:nvSpPr>
          <p:cNvPr id="10" name=""/>
          <p:cNvSpPr txBox="1"/>
          <p:nvPr/>
        </p:nvSpPr>
        <p:spPr>
          <a:xfrm>
            <a:off x="685800" y="2476500"/>
            <a:ext cx="77724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no diagnostica ni sustituye la valoración individual: describe señales y propone un cambio de hábi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caracteriza al pensamiento de todo o nada?]]></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conocer matices y contextos.]]></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vertir una excepción en un veredict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lanear la siguiente comida con calma.]]></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eptar que los días son distinto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spués de romper una regla, ¿qué ayuda má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ensar con ejercici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perar al lunes para reiniciar.]]></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Volver a la siguiente comida con normalidad.]]></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ohibir el alimento para siempr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tropiezo dice algo definitivo sobre tu carácte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hábito flexible admite días imperfectos.]]></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frase con lo que produc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Ya arruiné el dí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Mañana empiez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No tengo voluntad»]]></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Ya que fallé, sig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Fue una comid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vertir hoy en una esper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Convertir la conducta en identidad]]></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largar el exces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Volver sin veredict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Soltar el resto del dí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culpa convierte un ___ en un veredicto. Un hábito ___ admite días distintos; una regla ___ n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frase según lo que representa.]]></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gla rígida]]></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Hábito flexible]]></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ensamiento de todo o nad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 comer pan nunca]]></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omer pan algunas veces]]></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Si como una galleta, arruiné el dí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8]]></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Como pan casi siempre en el desayun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Ya que fallé, termino la bols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Prohibir el postre para siempr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robar el postre y seguir con la cena]]></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Mañana empiezo de cero]]></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9. Comer una porción y guardar el resto]]></a:t>
            </a:r>
          </a:p>
        </p:txBody>
      </p:sp>
      <p:sp>
        <p:nvSpPr>
          <p:cNvPr id="13" name=""/>
          <p:cNvSpPr txBox="1"/>
          <p:nvPr/>
        </p:nvSpPr>
        <p:spPr>
          <a:xfrm>
            <a:off x="514350" y="3390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í dos rebanadas de pastel en el cumpleaño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nsé que había arruinado la semana y quería saltarme la cena.]]></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Me senté a cenar con normalidad y noté que tenía hambre.]]></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l día siguiente desayuné y ajusté el almuerzo.]]></a:t>
            </a:r>
          </a:p>
        </p:txBody>
      </p:sp>
      <p:sp>
        <p:nvSpPr>
          <p:cNvPr id="13" name=""/>
          <p:cNvSpPr txBox="1"/>
          <p:nvPr/>
        </p:nvSpPr>
        <p:spPr>
          <a:xfrm>
            <a:off x="628650" y="3438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é que la regla de no probar nada me había hecho llegar con hambr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6-r01-oa05-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26-r01-oa05-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6-r01-oa05-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26-r01-oa05-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26-r01-oa05-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8]]></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26-r01-oa05-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26-r01-oa05-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26-r01-oa05-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Identificas el veredicto de culpa y distingues una regla rígida de un hábito flexible.]]></a:t>
            </a:r>
          </a:p>
        </p:txBody>
      </p:sp>
      <p:sp>
        <p:nvSpPr>
          <p:cNvPr id="11" name=""/>
          <p:cNvSpPr txBox="1"/>
          <p:nvPr/>
        </p:nvSpPr>
        <p:spPr>
          <a:xfrm>
            <a:off x="514350" y="29622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a matriz de las tres voces y escribe una regla propia en versión «casi siempr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rompiste una regla alimentaria. Escribe la frase que te dijiste y el veredicto que contenía. Después escribe una versión flexible de esa regla y lo que harás en la siguiente comid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salir del veredict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8]]></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 ríg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rma que no admite excep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o n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vertir una excepción en sentenc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ropie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hecho, no una ident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ábito flex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rección con margen y un míni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olver a la siguiente comida sin compens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para salir del veredicto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8]]></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26-r01-oa05-culpa-y-todo-o-nada"/>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ambiar el veredict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una galleta puede arruinar el dí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ambiar el veredict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lo arruina: la interpretación de que «ya fallé» es la que autoriza abandonar. El malestar no viene de la galleta, sino del veredicto que le sigue.]]></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ambiar el veredict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una regla y un hábit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ambiar el veredict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regla rígida no admite excepciones y vive cada una como fracaso. El hábito flexible tiene dirección y margen: «casi siempre», con un mínimo que se puede cumplir en días distinto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ambiar el veredict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para un tropiezo?]]></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ambiar el veredict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Volviendo a la siguiente comida con normalidad, sin saltarla ni compensar. No se repara con hambre, ejercicio castigo ni un lunes de reinicio.]]></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ambiar el veredict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La autocompasión es permisividad?]]></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ambiar el veredict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Es lo que permite mirar el tropiezo sin convertirlo en identidad y volver a la conducta que quieres sostener. La dureza no mejora la siguiente decisión.]]></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ambiar el veredict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consultar por culpa?]]></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cambiar el veredict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68]]></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aparece después de casi cada comida, si te aísla, si evitas comer fuera o si se acompaña de compensaciones. Los trastornos de la conducta alimentaria son tratables y consultar a tiempo impor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comida no define tu semana ni tu carácter. La culpa convierte un tropiezo en un veredicto, y el veredicto autoriza el «ya qué». La salida no es otra regla perfecta: es un hábito flexible, con dirección y margen, que admite días imperfectos. Después de un tropiezo, vuelve a la siguiente comida sin compensar y sin esperar el lunes. Si la culpa persiste o te aísla, pide ayuda. En la siguiente lección verás cómo la imagen corporal y la presión estética alimentan estas reglas.]]></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68]]></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OMS-DIETA · OMS, Alimentación sana (hoja informativa actualizada el 26 de enero de 2026) · https://www.who.int/es/news-room/fact-sheets/detail/healthy-diet · consulta: 2026-10-25 · alcance: Alcance internacional. Enmarca la alimentación como patrón y conjunto de alimentos; se usa para el enfoque general, no para fijar cantidades ni diagnosticar.]]></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68]]></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GUIAS-MX · Guías Alimentarias Saludables y Sostenibles para la Población Mexicana 2025, Secretaría de Salud · https://www.gob.mx/salud/sinsamac/documentos/guias-alimentarias-saludables-y-sostenibles-para-la-poblacion-mexicana-2025 · consulta: 2026-10-25 · alcance: Alcance federal en México, orientación alimentaria. Documento del 16-10-2025 que propone patrones y prácticas alimentarias más saludables y sostenibles; se usa para el contexto, no para pautas individual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26-r01-oa05-culpa-y-todo-o-nada"/>
              </a:rPr>
              <a:t><![CDATA[Culpa y pensamiento de «todo o na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68]]></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NIMH-TCA · NIMH, Trastornos de la conducta alimentaria · https://www.nimh.nih.gov/health/topics/eating-disorders · consulta: 2026-10-25 · alcance: Alcance internacional (Estados Unidos). Describe los trastornos de la conducta alimentaria como enfermedades graves y tratables; se cita en el escalamiento, sin diagnosticar ni sustituir la valoración profesional.]]></a:t>
            </a:r>
          </a:p>
        </p:txBody>
      </p:sp>
      <p:sp>
        <p:nvSpPr>
          <p:cNvPr id="8"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5 de octubre de 2026. Revisión por profesional sanitario: no realizada, pendiente. Lección de carácter informativo; no diagnostica, no prescribe dietas ni sustituye una consulta.]]></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2026-10-26T08:34:08Z</dcterms:created>
  <dcterms:modified xsi:type="dcterms:W3CDTF">2026-10-26T08:34:08Z</dcterms:modified>
  <dc:title>Culpa y pensamiento de «todo o nada»</dc:title>
  <dc:description>Presentación editable del OA «Culpa y pensamiento de «todo o nada»». Enlace: https://saludyestetica.lumbre.lat/object/sye-c26-r01-oa05-culpa-y-todo-o-nada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