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presProps" Target="presProps.xml"/>
  <Relationship Id="rId75" Type="http://schemas.openxmlformats.org/officeDocument/2006/relationships/viewProps" Target="viewProps.xml"/>
  <Relationship Id="rId76"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Salud y Esté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9-r01-oa02-proteinas-funciones-y-fuentes]]></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9-r01-oa02-proteinas-funciones-y-fuentes]]></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roteínas: qué hacen y de dónde salen, del frijol al pescado» (2 de 2).]]></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hace una proteína en el cuerpo» (2 de 2).]]></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minoácidos: las piezas y las que no se fabrican» (2 de 4).]]></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minoácidos: las piezas y las que no se fabrican» (3 de 4).]]></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minoácidos: las piezas y las que no se fabrican» (4 de 4).]]></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De dónde salen: del frijol al pescado» (2 de 2).]]></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1-flujo.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De la proteína al aminoácido y de vuelta al cuerp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Lo que comes se descompone, se reparte y se vuelve a armar donde hace fal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9-r01-oa02-proteinas-funciones-y-fuentes]]></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complementación: leguminosa con cereal» (2 de 2).]]></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9-r01-oa02-proteinas-funciones-y-fuentes]]></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9-r01-oa02-proteinas-funciones-y-fuentes]]></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9-r01-oa02-proteinas-funciones-y-fuentes]]></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Mitos: cargar proteína y la proteína vegetal incompleta» (2 de 2).]]></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2-matriz.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Fuentes de proteína en la mesa mexica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Qué aporta cada una además de proteína y qué conviene mir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9-r01-oa02-proteinas-funciones-y-fuentes]]></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ómo elegir y combinar sin contar» (2 de 2).]]></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revisar tu proteína en un día norm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6: Haz la lista de fuentes del d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nota todo lo que comiste ayer y marca lo que aporta proteína: frijol, lenteja, huevo, pollo, pescado, queso, cacahuate, tortilla, avena. No hace falta pesar nada; basta con reconocer las fuent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9-r01-oa02-proteinas-funciones-y-fuentes]]></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revisar tu proteína en un día norm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6: Separa animales y veget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Marca con una letra cada fuente. Si todas son animales, tu siguiente paso es una leguminosa; si todas son vegetales, revisa variedad y cantidad. El desequilibrio se ve mejor en la lista que en la memor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9-r01-oa02-proteinas-funciones-y-fuentes]]></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revisar tu proteína en un día norm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6: Busca una pareja leguminosa-cere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Frijol con tortilla, lenteja con arroz, garbanzo con pan. Si ya aparece, no necesitas hacer nada más para la complementación; si no aparece, elige una comida de la semana para probar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9-r01-oa02-proteinas-funciones-y-fuentes]]></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revisar tu proteína en un día norm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6: Mira el resto del pla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 proteína no compensa la falta de verdura, fruta o agua. Revisa qué acompaña a esa fuente y qué grupo del mapa está ausente en el día. Ajusta lo que falta, no lo que sob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9-r01-oa02-proteinas-funciones-y-fuentes]]></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revisar tu proteína en un día norm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6: Revisa productos antes de comprarl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i estás pensando en un polvo, una barra o una bebida de proteína, escribe qué alimento sustituiría y qué nutrientes dejaría de aportar. Un producto puede tener un lugar, pero no arregla un patrón vací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9-r01-oa02-proteinas-funciones-y-fuentes]]></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revisar tu proteína en un día norm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6: Define cuándo consult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i tienes enfermedad renal o hepática, si estás embarazada o amamantando, si hay poco apetito sostenido o si sigues una dieta vegetariana muy restrictiva, lleva la lista a una consulta. El ajuste fino no se hace por cuenta prop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9-r01-oa02-proteinas-funciones-y-fuentes]]></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ficticio: la comida de los mart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3: Los datos del c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aso ficticio. Rubén, nombre inventado, tiene treinta y cuatro años, vive solo y cocina arroz con huevo casi todos los martes. Cree que necesita proteína en polvo porque en el trabajo le dijeron que su comida «no cuenta». Quiere saber si vale la pena comprar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9-r01-oa02-proteinas-funciones-y-fuentes]]></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ficticio: la comida de los mart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3: Lo que muestra el pla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l revisar la semana aparecen huevo, pollo y queso, pero ninguna leguminosa y poca verdura. El problema no es la falta de un producto: es la falta de variedad. Rubén agrega frijol o lenteja al arroz, compra verdura para acompañar y deja el huevo como estaba. No elimina nada ni gasta en suplemen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9-r01-oa02-proteinas-funciones-y-fuentes]]></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ficticio: la comida de los mart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3: Qué cambia y qué 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 comida sigue siendo sencilla y barata, pero ahora tiene leguminosa, cereal y verdura. Rubén no cuenta gramos ni necesita combinar cada bocado: revisa el día, no el bocado. Si tuviera una enfermedad renal diagnosticada, ese ajuste sería de su equipo de salud; la lección sólo le ayudó a ver el huec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9-r01-oa02-proteinas-funciones-y-fuentes]]></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3-checklist.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Checklist para armar proteína sin cont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Seis comprobaciones que se hacen en la cocina, no en la calculado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9-r01-oa02-proteinas-funciones-y-fuentes]]></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rrores frecuentes» (2 de 2).]]></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2 de 4).]]></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3 de 4).]]></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4 de 4).]]></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Forman estructuras y moléculas funcionales como enzimas y hormon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s proteínas construyen tejidos y también funcionan como enzimas, hormonas, defensas y transportadores. Están en alimentos animales y vegetales, y no existe una reserva corporal de proteí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OMS: las proteínas son base de componentes estructurales y de moléculas funcionales esenciales; MedlinePlus: cada célula las contien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9-r01-oa02-proteinas-funciones-y-fuentes]]></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Que la que entrena tenga mejor estímulo para conservar y ganar músculo; la proteína acompaña, no sustituy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músculo responde a la carga y a la energía disponible. La proteína aporta material, pero no envía la señal de crecimiento que da el entrenamiento de fuerz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OMS advierte que un consumo excesivo de proteínas puede ser una carga metabólica y no lo presenta como garantía de masa muscul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9-r01-oa02-proteinas-funciones-y-fuentes]]></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No es necesario ingerir todos los aminoácidos esenciales en cada comida: el equilibrio del día es lo que importa. La pareja leguminosa-cereal ayuda, pero no es un requisito por boc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MedlinePlus: «No es necesario ingerirlos en cada comida. El equilibrio durante todo el día es más importa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9-r01-oa02-proteinas-funciones-y-fuentes]]></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Verdad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MedlinePlus lo afirma de forma directa: no se necesitan productos animales para obtener toda la proteína. Lo que sí se necesita es variedad y cantidad suficiente de com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MedlinePlus: «Usted no necesita consumir productos animales para obtener toda la proteína que necesita en su die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9-r01-oa02-proteinas-funciones-y-fuentes]]></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rijol → Fibra y miner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ortilla → Almidón y algo de fib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Huevo → Grasa y vitamin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acahuate → Grasa y fib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Queso → Grasa saturada y sod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ada fuente trae algo más que proteína; ese «algo más» decide cómo se combi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9-r01-oa02-proteinas-funciones-y-fuentes]]></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Relacionar» (2 de 2).]]></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esenciales · cere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os esenciales llegan por la comida y no hace falta juntarlos en cada bocado. La leguminosa y el cereal se complementan a lo largo del d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MedlinePlus: aminoácidos esenciales y equilibrio diario; OMS: combinación de fuentes animales y veget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9-r01-oa02-proteinas-funciones-y-fuentes]]></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Frijol → Legumino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Lenteja → Legumino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Tortilla de maíz → Cere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Arroz → Cere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Huevo → Origen anim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Pescado → Origen anim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7. Avena → Cere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8. Queso → Origen anim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Reconocer el grupo permite combinar: leguminosa con cereal, y variedad entre animales y veget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9-r01-oa02-proteinas-funciones-y-fuentes]]></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7 · Clasificar» (2 de 2).]]></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Como el frijol tiene carbohidratos, lo saco de la lista de proteínas y compro una bar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frijol aporta proteína además de carbohidratos y fibra. Sustituirlo por una barra empeora la variedad y convierte un alimento en un produc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s leguminosas son fuente de proteína vegetal; la variedad es la que cubre los huec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9-r01-oa02-proteinas-funciones-y-fuentes]]></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Revisión ráp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9-r01-oa02-proteinas-funciones-y-fuentes]]></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Revisión rápida» (2 de 2).]]></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Escribe todo lo que comiste ayer y marca las fuentes de proteína. Después responde: ¿cuántas eran vegetales, cuántas animales y qué grupo faltó? No cambies nada todavía; sólo mira el patr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9-r01-oa02-proteinas-funciones-y-fuentes]]></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Juegos · Memoria para no perder las piez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9-r01-oa02-proteinas-funciones-y-fuentes]]></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Juegos · Memoria para no perder las piez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9-r01-oa02-proteinas-funciones-y-fuentes]]></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hace la proteína además de formar múscu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Forma piel, cabello, uñas y paredes celulares; también actúa como enzima, hormona, defensa y transportador. Sin proteínas no hay reparación ni regul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9-r01-oa02-proteinas-funciones-y-fuentes]]></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son los aminoácidos esenci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Las piezas que el cuerpo no puede fabricar y que deben llegar por la comida. No hace falta comerlas todas en cada comida: el equilibrio del día es lo que cuen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9-r01-oa02-proteinas-funciones-y-fuentes]]></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ómo se complementan leguminosa y cere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Cada uno aporta el aminoácido que al otro le falta. Frijol con tortilla, lenteja con arroz, garbanzo con pan. La pareja ayuda, pero no es obligatoria en cada boc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9-r01-oa02-proteinas-funciones-y-fuentes]]></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Por qué «cargar proteína» no funcio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orque no hay una reserva corporal de proteína. Lo que sobra se usa como energía o se transforma, y un exceso sostenido puede ser una carga metaból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9-r01-oa02-proteinas-funciones-y-fuentes]]></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La proteína vegetal es incomple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Ningún alimento necesita ser completo por sí mismo; incompleta sería una comida. Con variedad de leguminosas, cereales y semillas se cubre el d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9-r01-oa02-proteinas-funciones-y-fuentes]]></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2 de 4).]]></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3 de 4).]]></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4 de 4).]]></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009403" r:id="rId1"/>
    <p:sldLayoutId id="2482009404" r:id="rId2"/>
    <p:sldLayoutId id="2482009405" r:id="rId3"/>
    <p:sldLayoutId id="2482009406"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9f349574b1c26dba2173192aad035993813a3a25330374751.jpg"/>
  <Relationship Id="rId3" Type="http://schemas.openxmlformats.org/officeDocument/2006/relationships/hyperlink" Target="https://saludyestetica.lumbre.lat/object/sye-c19-r01-oa02-proteinas-funciones-y-fuentes"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2-proteinas-funciones-y-fuentes"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2-proteinas-funciones-y-fuentes"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2-proteinas-funciones-y-fuentes" TargetMode="Externa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2-proteinas-funciones-y-fuentes"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2-proteinas-funciones-y-fuentes" TargetMode="Externa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2-proteinas-funciones-y-fuentes"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2-proteinas-funciones-y-fuentes" TargetMode="Externa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2-proteinas-funciones-y-fuentes"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2-proteinas-funciones-y-fuentes"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2-proteinas-funciones-y-fuentes"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2-proteinas-funciones-y-fuentes" TargetMode="Externa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2-proteinas-funciones-y-fuentes"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1-flujo2.jpg"/>
  <Relationship Id="rId3" Type="http://schemas.openxmlformats.org/officeDocument/2006/relationships/hyperlink" Target="https://saludyestetica.lumbre.lat/object/sye-c19-r01-oa02-proteinas-funciones-y-fuentes" TargetMode="External"/>
  <Relationship Id="rId4" Type="http://schemas.openxmlformats.org/officeDocument/2006/relationships/hyperlink" Target="https://saludyestetica.lumbre.lat/object/sye-c19-r01-oa02-proteinas-funciones-y-fuentes" TargetMode="External"/>
  <Relationship Id="rId5"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2-proteinas-funciones-y-fuentes" TargetMode="Externa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2-proteinas-funciones-y-fuentes"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2-proteinas-funciones-y-fuentes"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2-proteinas-funciones-y-fuentes"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2-proteinas-funciones-y-fuentes"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2-proteinas-funciones-y-fuentes"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2-proteinas-funciones-y-fuentes" TargetMode="Externa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2-proteinas-funciones-y-fuentes"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2-matriz6.jpg"/>
  <Relationship Id="rId3" Type="http://schemas.openxmlformats.org/officeDocument/2006/relationships/hyperlink" Target="https://saludyestetica.lumbre.lat/object/sye-c19-r01-oa02-proteinas-funciones-y-fuentes" TargetMode="External"/>
  <Relationship Id="rId4" Type="http://schemas.openxmlformats.org/officeDocument/2006/relationships/hyperlink" Target="https://saludyestetica.lumbre.lat/object/sye-c19-r01-oa02-proteinas-funciones-y-fuentes" TargetMode="External"/>
  <Relationship Id="rId5"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2-proteinas-funciones-y-fuentes" TargetMode="Externa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2-proteinas-funciones-y-fuentes"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2-proteinas-funciones-y-fuentes"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2-proteinas-funciones-y-fuentes"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2-proteinas-funciones-y-fuentes"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2-proteinas-funciones-y-fuentes"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2-proteinas-funciones-y-fuentes"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2-proteinas-funciones-y-fuentes"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2-proteinas-funciones-y-fuentes"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2-proteinas-funciones-y-fuentes"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2-proteinas-funciones-y-fuentes"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3-checklist7.jpg"/>
  <Relationship Id="rId3" Type="http://schemas.openxmlformats.org/officeDocument/2006/relationships/hyperlink" Target="https://saludyestetica.lumbre.lat/object/sye-c19-r01-oa02-proteinas-funciones-y-fuentes" TargetMode="External"/>
  <Relationship Id="rId4" Type="http://schemas.openxmlformats.org/officeDocument/2006/relationships/hyperlink" Target="https://saludyestetica.lumbre.lat/object/sye-c19-r01-oa02-proteinas-funciones-y-fuentes" TargetMode="External"/>
  <Relationship Id="rId5"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2-proteinas-funciones-y-fuentes" TargetMode="Externa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2-proteinas-funciones-y-fuentes"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2-proteinas-funciones-y-fuentes" TargetMode="Externa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2-proteinas-funciones-y-fuentes"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2-proteinas-funciones-y-fuentes"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2-proteinas-funciones-y-fuentes"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2-proteinas-funciones-y-fuentes"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2-proteinas-funciones-y-fuentes"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2-proteinas-funciones-y-fuentes"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2-proteinas-funciones-y-fuentes"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2-proteinas-funciones-y-fuentes"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2-proteinas-funciones-y-fuentes"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2-proteinas-funciones-y-fuentes"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2-proteinas-funciones-y-fuentes"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2-proteinas-funciones-y-fuentes"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2-proteinas-funciones-y-fuentes"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2-proteinas-funciones-y-fuentes"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2-proteinas-funciones-y-fuentes"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2-proteinas-funciones-y-fuentes"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2-proteinas-funciones-y-fuentes"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2-proteinas-funciones-y-fuentes" TargetMode="External"/>
  <Relationship Id="rId3" Type="http://schemas.openxmlformats.org/officeDocument/2006/relationships/hyperlink" Target="https://saludyestetica.lumbre.lat/object/sye-c19-r01-oa02-proteinas-funciones-y-fuentes" TargetMode="External"/>
  <Relationship Id="rId4"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2-proteinas-funciones-y-fuentes"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2-proteinas-funciones-y-fuentes"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2-proteinas-funciones-y-fuentes" TargetMode="External"/>
  <Relationship Id="rId3"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2-proteinas-funciones-y-fuentes" TargetMode="External"/>
  <Relationship Id="rId3"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2-proteinas-funciones-y-fuentes" TargetMode="External"/>
  <Relationship Id="rId3"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2-proteinas-funciones-y-fuentes" TargetMode="External"/>
  <Relationship Id="rId3"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2-proteinas-funciones-y-fuentes" TargetMode="External"/>
  <Relationship Id="rId3"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2-proteinas-funciones-y-fuentes" TargetMode="External"/>
  <Relationship Id="rId3"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2-proteinas-funciones-y-fuentes" TargetMode="External"/>
  <Relationship Id="rId3"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2-proteinas-funciones-y-fuentes" TargetMode="External"/>
  <Relationship Id="rId3"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2-proteinas-funciones-y-fuentes" TargetMode="Externa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2-proteinas-funciones-y-fuentes" TargetMode="Externa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2-proteinas-funciones-y-fuentes" TargetMode="External"/>
  <Relationship Id="rId3"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2-proteinas-funciones-y-fuentes" TargetMode="External"/>
  <Relationship Id="rId3"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9-r01-oa02-proteinas-funciones-y-fuentes" TargetMode="External"/>
  <Relationship Id="rId3" Type="http://schemas.openxmlformats.org/officeDocument/2006/relationships/notesSlide" Target="../notesSlides/notesSlide71.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42975"/>
          <a:ext cx="8534400" cy="4800600"/>
          <a:chOff x="514350" y="942975"/>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Proteína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qué]]></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hacen]]></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y]]></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ónd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salen,]]></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el]]></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frijol]]></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al]]></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pescado]]></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Salud y Estética]]></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saludyestetica.lumbre.lat/object/sye-c19-r01-oa02-proteinas-funciones-y-fuentes"/>
              </a:rPr>
              <a:t><![CDATA[Ver el OA en saludyestetica.lumbre.lat]]></a:t>
            </a:r>
          </a:p>
        </p:txBody>
      </p:sp>
      <p:pic>
        <p:nvPicPr>
          <p:cNvPr id="5" name="" descr="Portada del objeto de aprendizaje"/>
          <p:cNvPicPr>
            <a:picLocks noChangeAspect="1"/>
          </p:cNvPicPr>
          <p:nvPr/>
        </p:nvPicPr>
        <p:blipFill>
          <a:blip r:embed="rId2"/>
          <a:stretch>
            <a:fillRect/>
          </a:stretch>
        </p:blipFill>
        <p:spPr>
          <a:xfrm>
            <a:off x="5429250" y="942975"/>
            <a:ext cx="3105150" cy="3105150"/>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2-proteinas-funciones-y-fuentes"/>
              </a:rPr>
              <a:t><![CDATA[Proteínas: qué hacen y de dónde salen, del frijol al pesca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xplicar las funciones de las proteínas, reconocer los aminoácidos esenciales y elegir entre fuentes animales y vegetales con ejemplos mexicanos, sin contar gramos ni depender de productos de proteína.]]></a:t>
            </a:r>
          </a:p>
        </p:txBody>
      </p:sp>
      <p:sp>
        <p:nvSpPr>
          <p:cNvPr id="9" name=""/>
          <p:cNvSpPr txBox="1"/>
          <p:nvPr/>
        </p:nvSpPr>
        <p:spPr>
          <a:xfrm>
            <a:off x="514350" y="29622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10" name=""/>
          <p:cNvSpPr txBox="1"/>
          <p:nvPr/>
        </p:nvSpPr>
        <p:spPr>
          <a:xfrm>
            <a:off x="514350" y="32480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ección sobre proteínas: qué hacen en el cuerpo, por qué importan los aminoácidos esenciales, cómo se combinan leguminosa y cereal y de dónde vienen los mitos de «cargar proteína» y de la proteína vegetal incomplet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2-proteinas-funciones-y-fuentes"/>
              </a:rPr>
              <a:t><![CDATA[Proteínas: qué hacen y de dónde salen, del frijol al pesca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71]]></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Salud y Estética]]></a:t>
            </a:r>
          </a:p>
        </p:txBody>
      </p:sp>
      <p:sp>
        <p:nvSpPr>
          <p:cNvPr id="8" name=""/>
          <p:cNvSpPr txBox="1"/>
          <p:nvPr/>
        </p:nvSpPr>
        <p:spPr>
          <a:xfrm>
            <a:off x="514350" y="1609725"/>
            <a:ext cx="8115300" cy="304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proteínas · aminoácidos · leguminosas · huevo · mito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oteínas: qué hacen y de dónde salen, del frijol al pescad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2-proteinas-funciones-y-fuentes"/>
              </a:rPr>
              <a:t><![CDATA[Proteínas: qué hacen y de dónde salen, del frijol al pesca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71]]></a:t>
            </a:r>
          </a:p>
        </p:txBody>
      </p:sp>
      <p:sp>
        <p:nvSpPr>
          <p:cNvPr id="7" name="" descr=""/>
          <p:cNvSpPr/>
          <p:nvPr/>
        </p:nvSpPr>
        <p:spPr>
          <a:xfrm>
            <a:off x="514350" y="1219200"/>
            <a:ext cx="8115300" cy="173355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úblico y alcance]]></a:t>
            </a:r>
          </a:p>
        </p:txBody>
      </p:sp>
      <p:sp>
        <p:nvSpPr>
          <p:cNvPr id="10"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ersonas adultas y jóvenes desde 16 años que quieren entender las proteínas sin contar gramos ni comprar productos. No requiere conocimientos previos. Es formación educativa: no prescribe dietas ni sustituye la valoración de un profesional sanitario.]]></a:t>
            </a:r>
          </a:p>
        </p:txBody>
      </p:sp>
      <p:sp>
        <p:nvSpPr>
          <p:cNvPr id="11" name=""/>
          <p:cNvSpPr txBox="1"/>
          <p:nvPr/>
        </p:nvSpPr>
        <p:spPr>
          <a:xfrm>
            <a:off x="514350" y="295275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la comida del domingo, alguien le dice a la abuela que el frijol «es puro carbohidrato» y le sirve doble carne para que tenga proteína. Esa misma semana, un compañero de oficina gasta una parte de su quincena en un bote de proteína en polvo porque leyó que sin él no se gana músculo, aunque casi no desayun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oteínas: qué hacen y de dónde salen, del frijol al pescad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2-proteinas-funciones-y-fuentes"/>
              </a:rPr>
              <a:t><![CDATA[Proteínas: qué hacen y de dónde salen, del frijol al pesca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71]]></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 una amiga que dejó la carne se pregunta si su plato de lentejas «cuenta» o si necesita combinar cada bocado con arroz para que sirva. Las tres escenas parten del mismo malentendido: que la proteína es un producto escaso que se compra, se carga o se combina con precisión de laboratorio.]]></a:t>
            </a:r>
          </a:p>
        </p:txBody>
      </p:sp>
      <p:sp>
        <p:nvSpPr>
          <p:cNvPr id="8" name=""/>
          <p:cNvSpPr txBox="1"/>
          <p:nvPr/>
        </p:nvSpPr>
        <p:spPr>
          <a:xfrm>
            <a:off x="514350" y="28670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 lección pone las piezas en su lugar: qué hace la proteína, qué son los aminoácidos esenciales, de dónde sale en la comida mexicana y por qué el día entero importa más que el bocado perfecto.]]></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hace una proteína en el cuerp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2-proteinas-funciones-y-fuentes"/>
              </a:rPr>
              <a:t><![CDATA[Proteínas: qué hacen y de dónde salen, del frijol al pesca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71]]></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s proteínas no son sólo el músculo que se ve en el espejo. Son el material con el que el cuerpo construye y repara tejidos —piel, cabello, uñas, paredes de células— y son también herramientas: enzimas que digieren y transforman, hormonas que llevan señales, defensas que reconocen microbios y transportadores que mueven sustancias por la sangre. La OMS las describe como base de componentes estructurales y de moléculas funcionales esenciales. Cada célula del cuerpo contiene proteínas, y sin ellas no hay reparación ni regulación posibl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hace una proteína en el cuerp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2-proteinas-funciones-y-fuentes"/>
              </a:rPr>
              <a:t><![CDATA[Proteínas: qué hacen y de dónde salen, del frijol al pesca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71]]></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a variedad de funciones explica por qué la proteína no se mide sólo en el plato del gimnasio. Un niño que crece, una persona que se recupera de una cirugía, alguien que envejece y pierde masa muscular y una mujer embarazada tienen necesidades distintas; también las tiene quien vive con una enfermedad renal o hepática. Por eso esta lección no fija cantidades: explica qué hace la proteína y de dónde sale, y deja los ajustes individuales a quien valora el caso. La función es la misma; la necesidad, no.]]></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minoácidos: las piezas y las que no se fabrican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2-proteinas-funciones-y-fuentes"/>
              </a:rPr>
              <a:t><![CDATA[Proteínas: qué hacen y de dónde salen, del frijol al pesca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71]]></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ando comes proteína, el cuerpo no la usa tal cual. La digestión la descompone en piezas llamadas aminoácidos, y con esas piezas vuelve a armar las proteínas que necesita: las de un músculo, las de una enzima digestiva o las de un anticuerpo. MedlinePlus lo resume así: la proteína de los alimentos se descompone en aminoácidos durante la digestión. De ahí que la calidad de una fuente dependa de qué aminoácidos aporta y de qué tan bien se absorben, no de la marca ni del envase. También influye la preparación: cocinar bien una leguminosa y masticarla importa más que el precio del producto.]]></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minoácidos: las piezas y las que no se fabrican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2-proteinas-funciones-y-fuentes"/>
              </a:rPr>
              <a:t><![CDATA[Proteínas: qué hacen y de dónde salen, del frijol al pesca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71]]></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aminoácidos esenciales son los que el cuerpo no puede producir y tienen que llegar por la comida. La frase clave de MedlinePlus es que «no es necesario ingerirlos en cada comida» y que «el equilibrio durante todo el día es más importante». Esa sola idea desarma la mitad de los mitos sobre combinar alimentos. También existen aminoácidos condicionales, que el cuerpo necesita en mayor cantidad durante una enfermedad o un estrés intenso. La proteína no es un ingrediente que se guarde en un frasco: se renueva todos los día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minoácidos: las piezas y las que no se fabrican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2-proteinas-funciones-y-fuentes"/>
              </a:rPr>
              <a:t><![CDATA[Proteínas: qué hacen y de dónde salen, del frijol al pesca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71]]></a:t>
            </a:r>
          </a:p>
        </p:txBody>
      </p:sp>
      <p:sp>
        <p:nvSpPr>
          <p:cNvPr id="7" name="" descr=""/>
          <p:cNvSpPr/>
          <p:nvPr/>
        </p:nvSpPr>
        <p:spPr>
          <a:xfrm>
            <a:off x="514350" y="1219200"/>
            <a:ext cx="8115300" cy="173355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C9D8EA">
              <a:alpha val="100000"/>
            </a:srgbClr>
          </a:solidFill>
          <a:ln w="9525">
            <a:noFill/>
          </a:ln>
        </p:spPr>
        <p:txBody>
          <a:bodyPr vertOverflow="clip" rtlCol="0" anchor="ctr"/>
          <a:lstStyle/>
          <a:p>
            <a:pPr algn="ctr"/>
            <a:r>
              <a:t/>
            </a:r>
          </a:p>
        </p:txBody>
      </p:sp>
      <p:sp>
        <p:nvSpPr>
          <p:cNvPr id="9" name="" descr=""/>
          <p:cNvSpPr/>
          <p:nvPr/>
        </p:nvSpPr>
        <p:spPr>
          <a:xfrm>
            <a:off x="514350" y="2876550"/>
            <a:ext cx="8115300" cy="175260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10" name="" descr=""/>
          <p:cNvSpPr/>
          <p:nvPr/>
        </p:nvSpPr>
        <p:spPr>
          <a:xfrm>
            <a:off x="514350" y="2876550"/>
            <a:ext cx="38100" cy="1752600"/>
          </a:xfrm>
          <a:prstGeom prst="roundRect">
            <a:avLst/>
          </a:prstGeom>
          <a:solidFill>
            <a:srgbClr val="E7BCA7">
              <a:alpha val="100000"/>
            </a:srgbClr>
          </a:solidFill>
          <a:ln w="9525">
            <a:noFill/>
          </a:ln>
        </p:spPr>
        <p:txBody>
          <a:bodyPr vertOverflow="clip" rtlCol="0" anchor="ctr"/>
          <a:lstStyle/>
          <a:p>
            <a:pPr algn="ctr"/>
            <a:r>
              <a:t/>
            </a:r>
          </a:p>
        </p:txBody>
      </p:sp>
      <p:sp>
        <p:nvSpPr>
          <p:cNvPr id="11"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es y qué no es esta lección]]></a:t>
            </a:r>
          </a:p>
        </p:txBody>
      </p:sp>
      <p:sp>
        <p:nvSpPr>
          <p:cNvPr id="12"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ormación de carácter informativo sobre el papel de las proteínas y sus fuentes. No prescribe cantidades, no indica suplementos y no sustituye la valoración de un profesional sanitario. No habilita para ejercer ninguna profesión de salud.]]></a:t>
            </a:r>
          </a:p>
        </p:txBody>
      </p:sp>
      <p:sp>
        <p:nvSpPr>
          <p:cNvPr id="13" name=""/>
          <p:cNvSpPr txBox="1"/>
          <p:nvPr/>
        </p:nvSpPr>
        <p:spPr>
          <a:xfrm>
            <a:off x="685800" y="295275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Más no siempre es mejor]]></a:t>
            </a:r>
          </a:p>
        </p:txBody>
      </p:sp>
      <p:sp>
        <p:nvSpPr>
          <p:cNvPr id="14" name=""/>
          <p:cNvSpPr txBox="1"/>
          <p:nvPr/>
        </p:nvSpPr>
        <p:spPr>
          <a:xfrm>
            <a:off x="685800" y="335280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 cuerpo no guarda proteína de reserva. Un exceso sostenido puede ser una carga metabólica, en particular para los riñones. Si tienes una enfermedad renal o hepática diagnosticada, no ajustes tu proteína por tu cuent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minoácidos: las piezas y las que no se fabrican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2-proteinas-funciones-y-fuentes"/>
              </a:rPr>
              <a:t><![CDATA[Proteínas: qué hacen y de dónde salen, del frijol al pesca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71]]></a:t>
            </a:r>
          </a:p>
        </p:txBody>
      </p:sp>
      <p:sp>
        <p:nvSpPr>
          <p:cNvPr id="7" name="" descr=""/>
          <p:cNvSpPr/>
          <p:nvPr/>
        </p:nvSpPr>
        <p:spPr>
          <a:xfrm>
            <a:off x="514350" y="1219200"/>
            <a:ext cx="8115300" cy="1419225"/>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1419225"/>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prueba del plato]]></a:t>
            </a:r>
          </a:p>
        </p:txBody>
      </p:sp>
      <p:sp>
        <p:nvSpPr>
          <p:cNvPr id="10" name=""/>
          <p:cNvSpPr txBox="1"/>
          <p:nvPr/>
        </p:nvSpPr>
        <p:spPr>
          <a:xfrm>
            <a:off x="685800" y="161925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tu plato tiene proteína y nada más, fíjate en lo que falta: verdura, cereal, fruta o agua. Si tiene leguminosa y cereal, ya tienes una base; lo demás es variedad y sazó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e dónde salen: del frijol al pescad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2-proteinas-funciones-y-fuentes"/>
              </a:rPr>
              <a:t><![CDATA[Proteínas: qué hacen y de dónde salen, del frijol al pesca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71]]></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s fuentes animales —huevo, pollo, pescado, queso, leche, carnes— suelen aportar todos los aminoácidos esenciales en proporciones que el cuerpo aprovecha bien, y también traen grasa saturada, sodio o colesterol según el alimento. Las vegetales —frijol, lenteja, garbanzo, cacahuate, tortilla, arroz, avena, semillas— aportan proteína junto con fibra y otros nutrientes, aunque suelen quedar cortas en algún aminoácido y su digestibilidad varía. Ninguna de las dos es «la buena»: la OMS recomienda combinarlas y, en población adulta, priorizar las vegetales cuando sea posibl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e dónde salen: del frijol al pescad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2-proteinas-funciones-y-fuentes"/>
              </a:rPr>
              <a:t><![CDATA[Proteínas: qué hacen y de dónde salen, del frijol al pesca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71]]></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edlinePlus es directo: «Usted no necesita consumir productos animales para obtener toda la proteína que necesita en su dieta». Lo que sí hace falta es variedad y cantidad suficiente de comida. Un plato de sólo frijol cubre proteína y fibra, pero se queda corto en otros nutrientes; un plato de sólo pollo cubre proteína y grasa, pero no trae fibra. La pregunta útil no es cuál fuente es superior, sino qué combinación cubre el día sin expulsar a los demás grupos. La variedad no exige comer de todo cada día: exige que ningún grupo desaparezca de la seman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e dónde salen: del frijol al pescado]]></a:t>
            </a:r>
          </a:p>
        </p:txBody>
      </p:sp>
      <p:pic>
        <p:nvPicPr>
          <p:cNvPr id="3" name="" descr="De la proteína al aminoácido y de vuelta al cuerpo">
            <a:hlinkClick r:id="rId3" tooltip="De la proteína al aminoácido y de vuelta al cuerpo"/>
          </p:cNvPr>
          <p:cNvPicPr>
            <a:picLocks noChangeAspect="1"/>
          </p:cNvPicPr>
          <p:nvPr>
            <p:ph type="pic" idx="1"/>
          </p:nvPr>
        </p:nvPicPr>
        <p:blipFill>
          <a:blip r:embed="rId2"/>
          <a:stretch>
            <a:fillRect/>
          </a:stretch>
        </p:blipFill>
        <p:spPr>
          <a:xfrm>
            <a:off x="1457325" y="1257300"/>
            <a:ext cx="621982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Lo que comes se descompone, se reparte y se vuelve a armar donde hace falta.]]></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19-r01-oa02-proteinas-funciones-y-fuentes"/>
              </a:rPr>
              <a:t><![CDATA[Ver imagen original en el O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complementación: leguminosa con cereal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2-proteinas-funciones-y-fuentes"/>
              </a:rPr>
              <a:t><![CDATA[Proteínas: qué hacen y de dónde salen, del frijol al pesca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71]]></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complementación es la pareja que se tapa los huecos: leguminosa con cereal. El frijol con tortilla, la lenteja con arroz, el garbanzo con pan, el cacahuate con avena. Cada uno aporta lo que al otro le falta en aminoácidos, y juntos cubren mejor la necesidad que por separado. Funciona porque los huecos no son los mismos: donde uno se queda corto, el otro tiene de sobra. No es una receta nueva: es una costumbre vieja de muchas cocinas, incluida la mexicana, donde el frijol y el maíz conviven en el mismo plato desde antes de que existiera la palabra «proteín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complementación: leguminosa con cereal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2-proteinas-funciones-y-fuentes"/>
              </a:rPr>
              <a:t><![CDATA[Proteínas: qué hacen y de dónde salen, del frijol al pesca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71]]></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mito está en el requisito, no en la pareja. No hace falta que la leguminosa y el cereal coincidan en el mismo bocado ni en la misma comida: el cuerpo tiene el día para juntar las piezas. Lo que sí conviene es que la pareja aparezca con frecuencia y que la acompañen verduras y fruta. La complementación es una ayuda, no una ceremonia: si un día comes frijol y al siguiente arroz, el balance sigue ocurriendo. Y si la comida incluye además huevo, queso o pollo, el aporte se completa sin necesidad de calcular nad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complementación: leguminosa con cereal]]></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2-proteinas-funciones-y-fuentes"/>
              </a:rPr>
              <a:t><![CDATA[Proteínas: qué hacen y de dónde salen, del frijol al pesca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71]]></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tuaciones frecuentes con la proteína y qué hacer con criterio. La tercera columna no es una receta: es una decisión educativ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2-proteinas-funciones-y-fuentes"/>
              </a:rPr>
              <a:t><![CDATA[Proteínas: qué hacen y de dónde salen, del frijol al pesca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71]]></a:t>
            </a:r>
          </a:p>
        </p:txBody>
      </p:sp>
      <p:graphicFrame>
        <p:nvGraphicFramePr>
          <p:cNvPr id="7" name="" descr=""/>
          <p:cNvGraphicFramePr>
            <a:graphicFrameLocks noGrp="1"/>
          </p:cNvGraphicFramePr>
          <p:nvPr/>
        </p:nvGraphicFramePr>
        <p:xfrm>
          <a:off x="514350" y="1257300"/>
          <a:ext cx="8115300" cy="2619375"/>
        </p:xfrm>
        <a:graphic>
          <a:graphicData uri="http://schemas.openxmlformats.org/drawingml/2006/table">
            <a:tbl>
              <a:tblPr firstRow="1" bandRow="1"/>
              <a:tblGrid>
                <a:gridCol w="2238375"/>
                <a:gridCol w="2000250"/>
                <a:gridCol w="3876675"/>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tu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Lo que se suele cree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hacer con criteri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ólo hay frijol y tortill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e no alcanza la proteín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eguminosa con cereal ya es una base; añade verdura y varía el resto del dí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iero aumentar múscul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e basta con subir la proteín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in entrenamiento de fuerza y energía suficiente, el exceso no se vuelve múscul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2-proteinas-funciones-y-fuentes"/>
              </a:rPr>
              <a:t><![CDATA[Proteínas: qué hacen y de dónde salen, del frijol al pesca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71]]></a:t>
            </a:r>
          </a:p>
        </p:txBody>
      </p:sp>
      <p:graphicFrame>
        <p:nvGraphicFramePr>
          <p:cNvPr id="7" name="" descr=""/>
          <p:cNvGraphicFramePr>
            <a:graphicFrameLocks noGrp="1"/>
          </p:cNvGraphicFramePr>
          <p:nvPr/>
        </p:nvGraphicFramePr>
        <p:xfrm>
          <a:off x="514350" y="1257300"/>
          <a:ext cx="8115300" cy="2619375"/>
        </p:xfrm>
        <a:graphic>
          <a:graphicData uri="http://schemas.openxmlformats.org/drawingml/2006/table">
            <a:tbl>
              <a:tblPr firstRow="1" bandRow="1"/>
              <a:tblGrid>
                <a:gridCol w="2238375"/>
                <a:gridCol w="2000250"/>
                <a:gridCol w="3876675"/>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tu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Lo que se suele cree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hacer con criteri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 familiar mayor come poc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e un licuado proteico lo resuelv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visar apetito, dentición y acompañamiento; consultar con su equipo de salu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ijeron que la proteína vegetal es incomple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e hay que combinar en cada boc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equilibrio del día es lo que cuenta; combina sin obses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2-proteinas-funciones-y-fuentes"/>
              </a:rPr>
              <a:t><![CDATA[Proteínas: qué hacen y de dónde salen, del frijol al pesca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71]]></a:t>
            </a:r>
          </a:p>
        </p:txBody>
      </p:sp>
      <p:graphicFrame>
        <p:nvGraphicFramePr>
          <p:cNvPr id="7" name="" descr=""/>
          <p:cNvGraphicFramePr>
            <a:graphicFrameLocks noGrp="1"/>
          </p:cNvGraphicFramePr>
          <p:nvPr/>
        </p:nvGraphicFramePr>
        <p:xfrm>
          <a:off x="514350" y="1257300"/>
          <a:ext cx="8115300" cy="1657350"/>
        </p:xfrm>
        <a:graphic>
          <a:graphicData uri="http://schemas.openxmlformats.org/drawingml/2006/table">
            <a:tbl>
              <a:tblPr firstRow="1" bandRow="1"/>
              <a:tblGrid>
                <a:gridCol w="2238375"/>
                <a:gridCol w="2000250"/>
                <a:gridCol w="3876675"/>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tu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Lo que se suele cree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hacer con criteri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iero dejar la carn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e necesariamente faltará proteín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cubre con variedad de leguminosas, cereales y semillas; consulta si hay condicion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itos: cargar proteína y la proteína vegetal incomplet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2-proteinas-funciones-y-fuentes"/>
              </a:rPr>
              <a:t><![CDATA[Proteínas: qué hacen y de dónde salen, del frijol al pesca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71]]></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rgar proteína» supone que el cuerpo guarda un depósito que se llena comiendo más. No funciona así: no hay una reserva de proteína como hay reserva de grasa. El cuerpo usa lo que necesita para reparar y construir, y lo que sobra lo aprovecha como energía o lo transforma; un exceso sostenido puede ser una carga metabólica, en particular para los riñones, según la OMS. Más proteína no equivale a más músculo: el músculo responde al estímulo de fuerza y a la energía disponible, no sólo al material. El material se reparte donde hace falta; no se acumula por si acaso.]]></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itos: cargar proteína y la proteína vegetal incomplet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2-proteinas-funciones-y-fuentes"/>
              </a:rPr>
              <a:t><![CDATA[Proteínas: qué hacen y de dónde salen, del frijol al pesca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71]]></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otro mito es que la proteína vegetal es «incompleta» y por eso no cuenta. Incompleta sería una comida, no un alimento: ningún alimento necesita ser completo por sí mismo. Lo que importa es el patrón del día y de la semana. Dicho eso, hay personas que sí necesitan ajustes: quien vive con enfermedad renal, quien tiene poco apetito o quien sigue una alimentación vegetariana muy restrictiva. Ahí la decisión es individual y la toma un profesional, no una etiqueta. La etiqueta sirve para vender; el ajuste sirve para una persona concret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itos: cargar proteína y la proteína vegetal incompleta]]></a:t>
            </a:r>
          </a:p>
        </p:txBody>
      </p:sp>
      <p:pic>
        <p:nvPicPr>
          <p:cNvPr id="3" name="" descr="Fuentes de proteína en la mesa mexicana">
            <a:hlinkClick r:id="rId3" tooltip="Fuentes de proteína en la mesa mexicana"/>
          </p:cNvPr>
          <p:cNvPicPr>
            <a:picLocks noChangeAspect="1"/>
          </p:cNvPicPr>
          <p:nvPr>
            <p:ph type="pic" idx="1"/>
          </p:nvPr>
        </p:nvPicPr>
        <p:blipFill>
          <a:blip r:embed="rId2"/>
          <a:stretch>
            <a:fillRect/>
          </a:stretch>
        </p:blipFill>
        <p:spPr>
          <a:xfrm>
            <a:off x="2466975" y="1257300"/>
            <a:ext cx="420052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Qué aporta cada una además de proteína y qué conviene mirar.]]></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19-r01-oa02-proteinas-funciones-y-fuentes"/>
              </a:rPr>
              <a:t><![CDATA[Ver imagen original en el O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ómo elegir y combinar sin cont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2-proteinas-funciones-y-fuentes"/>
              </a:rPr>
              <a:t><![CDATA[Proteínas: qué hacen y de dónde salen, del frijol al pesca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71]]></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ara elegir sin contar, empieza por las fuentes que ya tienes. Haz una lista de lo que aporta proteína en tu semana: frijol, lenteja, huevo, pollo, pescado, queso, cacahuate, tortilla, avena. Marca cuáles son vegetales y cuáles animales. Si todas son animales, agrega una leguminosa; si todas son vegetales, revisa que haya suficiente variedad y que el plato tenga energía y otros nutrientes. El objetivo no es una cuota, es una rotación: que ninguna fuente sea la única y que ninguna semana se parezca demasiado a la anterior.]]></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ómo elegir y combinar sin cont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2-proteinas-funciones-y-fuentes"/>
              </a:rPr>
              <a:t><![CDATA[Proteínas: qué hacen y de dónde salen, del frijol al pesca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71]]></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spués mira el resto del plato. Una comida con proteína y nada de verdura cubre una parte y descuida otra; una comida con proteína, verdura, cereal y agua se sostiene mejor. Cocinar en casa ayuda a ver lo que hay; comer fuera exige preguntar qué lleva el guisado y qué se puede cambiar. Y si alguien te vende un polvo, una barra o una bebida «de proteína», pregúntate qué alimento sustituye y qué grupo desaparece. Casi siempre la respuesta es que el producto sobra y la comida falta. Preguntar qué hay detrás de una promesa es parte de elegir.]]></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2-proteinas-funciones-y-fuentes"/>
              </a:rPr>
              <a:t><![CDATA[Proteínas: qué hacen y de dónde salen, del frijol al pesca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7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ómo elegir y combinar sin contar · Procedimiento: revisar tu proteína en un día normal · Paso 1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Haz la lista de fuentes del día]]></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nota todo lo que comiste ayer y marca lo que aporta proteína: frijol, lenteja, huevo, pollo, pescado, queso, cacahuate, tortilla, avena. No hace falta pesar nada; basta con reconocer las fuente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2-proteinas-funciones-y-fuentes"/>
              </a:rPr>
              <a:t><![CDATA[Proteínas: qué hacen y de dónde salen, del frijol al pesca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7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ómo elegir y combinar sin contar · Procedimiento: revisar tu proteína en un día normal · Paso 2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Separa animales y vegetales]]></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arca con una letra cada fuente. Si todas son animales, tu siguiente paso es una leguminosa; si todas son vegetales, revisa variedad y cantidad. El desequilibrio se ve mejor en la lista que en la memoria.]]></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2-proteinas-funciones-y-fuentes"/>
              </a:rPr>
              <a:t><![CDATA[Proteínas: qué hacen y de dónde salen, del frijol al pesca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7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ómo elegir y combinar sin contar · Procedimiento: revisar tu proteína en un día normal · Paso 3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Busca una pareja leguminosa-cereal]]></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rijol con tortilla, lenteja con arroz, garbanzo con pan. Si ya aparece, no necesitas hacer nada más para la complementación; si no aparece, elige una comida de la semana para probarla.]]></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2-proteinas-funciones-y-fuentes"/>
              </a:rPr>
              <a:t><![CDATA[Proteínas: qué hacen y de dónde salen, del frijol al pesca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7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ómo elegir y combinar sin contar · Procedimiento: revisar tu proteína en un día normal · Paso 4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Mira el resto del plato]]></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proteína no compensa la falta de verdura, fruta o agua. Revisa qué acompaña a esa fuente y qué grupo del mapa está ausente en el día. Ajusta lo que falta, no lo que sobra.]]></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2-proteinas-funciones-y-fuentes"/>
              </a:rPr>
              <a:t><![CDATA[Proteínas: qué hacen y de dónde salen, del frijol al pesca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7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ómo elegir y combinar sin contar · Procedimiento: revisar tu proteína en un día normal · Paso 5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visa productos antes de comprarlos]]></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estás pensando en un polvo, una barra o una bebida de proteína, escribe qué alimento sustituiría y qué nutrientes dejaría de aportar. Un producto puede tener un lugar, pero no arregla un patrón vacío.]]></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2-proteinas-funciones-y-fuentes"/>
              </a:rPr>
              <a:t><![CDATA[Proteínas: qué hacen y de dónde salen, del frijol al pesca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7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ómo elegir y combinar sin contar · Procedimiento: revisar tu proteína en un día normal · Paso 6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efine cuándo consultar]]></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tienes enfermedad renal o hepática, si estás embarazada o amamantando, si hay poco apetito sostenido o si sigues una dieta vegetariana muy restrictiva, lleva la lista a una consulta. El ajuste fino no se hace por cuenta propia.]]></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2-proteinas-funciones-y-fuentes"/>
              </a:rPr>
              <a:t><![CDATA[Proteínas: qué hacen y de dónde salen, del frijol al pesca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7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ómo elegir y combinar sin contar · Caso ficticio: la comida de los martes · Paso 1 de 3]]></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s datos del caso]]></a:t>
            </a:r>
          </a:p>
        </p:txBody>
      </p:sp>
      <p:sp>
        <p:nvSpPr>
          <p:cNvPr id="9" name=""/>
          <p:cNvSpPr txBox="1"/>
          <p:nvPr/>
        </p:nvSpPr>
        <p:spPr>
          <a:xfrm>
            <a:off x="514350" y="24479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so ficticio. Rubén, nombre inventado, tiene treinta y cuatro años, vive solo y cocina arroz con huevo casi todos los martes. Cree que necesita proteína en polvo porque en el trabajo le dijeron que su comida «no cuenta». Quiere saber si vale la pena comprarla.]]></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2-proteinas-funciones-y-fuentes"/>
              </a:rPr>
              <a:t><![CDATA[Proteínas: qué hacen y de dónde salen, del frijol al pesca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7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ómo elegir y combinar sin contar · Caso ficticio: la comida de los martes · Paso 2 de 3]]></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 que muestra el plato]]></a:t>
            </a:r>
          </a:p>
        </p:txBody>
      </p:sp>
      <p:sp>
        <p:nvSpPr>
          <p:cNvPr id="9" name=""/>
          <p:cNvSpPr txBox="1"/>
          <p:nvPr/>
        </p:nvSpPr>
        <p:spPr>
          <a:xfrm>
            <a:off x="514350" y="24479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l revisar la semana aparecen huevo, pollo y queso, pero ninguna leguminosa y poca verdura. El problema no es la falta de un producto: es la falta de variedad. Rubén agrega frijol o lenteja al arroz, compra verdura para acompañar y deja el huevo como estaba. No elimina nada ni gasta en suplemento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2-proteinas-funciones-y-fuentes"/>
              </a:rPr>
              <a:t><![CDATA[Proteínas: qué hacen y de dónde salen, del frijol al pesca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7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ómo elegir y combinar sin contar · Caso ficticio: la comida de los martes · Paso 3 de 3]]></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cambia y qué no]]></a:t>
            </a:r>
          </a:p>
        </p:txBody>
      </p:sp>
      <p:sp>
        <p:nvSpPr>
          <p:cNvPr id="9" name=""/>
          <p:cNvSpPr txBox="1"/>
          <p:nvPr/>
        </p:nvSpPr>
        <p:spPr>
          <a:xfrm>
            <a:off x="514350" y="24479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comida sigue siendo sencilla y barata, pero ahora tiene leguminosa, cereal y verdura. Rubén no cuenta gramos ni necesita combinar cada bocado: revisa el día, no el bocado. Si tuviera una enfermedad renal diagnosticada, ese ajuste sería de su equipo de salud; la lección sólo le ayudó a ver el hueco.]]></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ómo elegir y combinar sin contar]]></a:t>
            </a:r>
          </a:p>
        </p:txBody>
      </p:sp>
      <p:pic>
        <p:nvPicPr>
          <p:cNvPr id="3" name="" descr="Checklist para armar proteína sin contar">
            <a:hlinkClick r:id="rId3" tooltip="Checklist para armar proteína sin contar"/>
          </p:cNvPr>
          <p:cNvPicPr>
            <a:picLocks noChangeAspect="1"/>
          </p:cNvPicPr>
          <p:nvPr>
            <p:ph type="pic" idx="1"/>
          </p:nvPr>
        </p:nvPicPr>
        <p:blipFill>
          <a:blip r:embed="rId2"/>
          <a:stretch>
            <a:fillRect/>
          </a:stretch>
        </p:blipFill>
        <p:spPr>
          <a:xfrm>
            <a:off x="2324100" y="1257300"/>
            <a:ext cx="4495800"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Seis comprobaciones que se hacen en la cocina, no en la calculadora.]]></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19-r01-oa02-proteinas-funciones-y-fuentes"/>
              </a:rPr>
              <a:t><![CDATA[Ver imagen original en el OA]]></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2-proteinas-funciones-y-fuentes"/>
              </a:rPr>
              <a:t><![CDATA[Proteínas: qué hacen y de dónde salen, del frijol al pesca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71]]></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reer que el frijol es sólo carbohidrato. La leguminosa aporta proteína, fibra y minerales además del almidón. Descartarla por «ser carbohidrato» deja el plato sin fibra y empobrece la variedad.]]></a:t>
            </a:r>
          </a:p>
        </p:txBody>
      </p:sp>
      <p:sp>
        <p:nvSpPr>
          <p:cNvPr id="9" name=""/>
          <p:cNvSpPr txBox="1"/>
          <p:nvPr/>
        </p:nvSpPr>
        <p:spPr>
          <a:xfrm>
            <a:off x="514350" y="2600325"/>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600325"/>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mprar proteína en polvo antes de arreglar el plato. Un producto no corrige una semana sin leguminosas ni verduras. Primero se revisa qué alimentos hay; después se decide si hace falta algo más, y eso lo valora un profesional.]]></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2-proteinas-funciones-y-fuentes"/>
              </a:rPr>
              <a:t><![CDATA[Proteínas: qué hacen y de dónde salen, del frijol al pesca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71]]></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xigir que cada comida tenga proteína completa. No hace falta que cada bocado cubra todos los aminoácidos. El cuerpo junta las piezas a lo largo del día, y la obsesión por la combinación perfecta sólo añade ansiedad a la mesa.]]></a:t>
            </a:r>
          </a:p>
        </p:txBody>
      </p:sp>
      <p:sp>
        <p:nvSpPr>
          <p:cNvPr id="9" name=""/>
          <p:cNvSpPr txBox="1"/>
          <p:nvPr/>
        </p:nvSpPr>
        <p:spPr>
          <a:xfrm>
            <a:off x="514350" y="260032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60032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fundir más proteína con más músculo. El músculo responde al entrenamiento de fuerza y a la energía disponible. Comer más proteína sin estímulo no se convierte en músculo por sí solo.]]></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2-proteinas-funciones-y-fuentes"/>
              </a:rPr>
              <a:t><![CDATA[Proteínas: qué hacen y de dónde salen, del frijol al pesca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71]]></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tu plato tiene leguminosa y cereal, ya tienes una base; el siguiente paso es agregar verdura, no un producto.]]></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todas tus fuentes de proteína son animales, incorpora una leguminosa a la semana y observa cómo te sienta.]]></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estás pensando en un suplemento, escribe primero qué alimento sustituye y consulta antes de comprarlo.]]></a:t>
            </a:r>
          </a:p>
        </p:txBody>
      </p:sp>
      <p:sp>
        <p:nvSpPr>
          <p:cNvPr id="13" name=""/>
          <p:cNvSpPr txBox="1"/>
          <p:nvPr/>
        </p:nvSpPr>
        <p:spPr>
          <a:xfrm>
            <a:off x="514350" y="33909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14" name=""/>
          <p:cNvSpPr txBox="1"/>
          <p:nvPr/>
        </p:nvSpPr>
        <p:spPr>
          <a:xfrm>
            <a:off x="762000" y="33909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alguien dice que la proteína vegetal no cuenta, pide la evidencia y recuerda que el día entero es lo que importa.]]></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2-proteinas-funciones-y-fuentes"/>
              </a:rPr>
              <a:t><![CDATA[Proteínas: qué hacen y de dónde salen, del frijol al pesca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71]]></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tienes una enfermedad renal o hepática, no cambies la cantidad de proteína por tu cuenta: lo decide tu equipo de salud.]]></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2-proteinas-funciones-y-fuentes"/>
              </a:rPr>
              <a:t><![CDATA[Proteínas: qué hacen y de dónde salen, del frijol al pesca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71]]></a:t>
            </a:r>
          </a:p>
        </p:txBody>
      </p:sp>
      <p:sp>
        <p:nvSpPr>
          <p:cNvPr id="7" name="" descr=""/>
          <p:cNvSpPr/>
          <p:nvPr/>
        </p:nvSpPr>
        <p:spPr>
          <a:xfrm>
            <a:off x="514350" y="1219200"/>
            <a:ext cx="8115300" cy="267652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67652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ímites y escalamiento]]></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onsulta con un profesional sanitario si tienes enfermedad renal o hepática diagnosticada, si estás embarazada o amamantando, si la persona que quieres alimentar es un adulto mayor con poco apetito o dificultad para masticar, si sigues una alimentación vegetariana o vegana muy restrictiva, si tienes una alergia alimentaria]]></a:t>
            </a:r>
          </a:p>
        </p:txBody>
      </p:sp>
      <p:sp>
        <p:nvSpPr>
          <p:cNvPr id="11" name=""/>
          <p:cNvSpPr txBox="1"/>
          <p:nvPr/>
        </p:nvSpPr>
        <p:spPr>
          <a:xfrm>
            <a:off x="685800" y="3190875"/>
            <a:ext cx="77724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iagnosticada o si aparecen molestias digestivas persistentes al cambiar de fuentes de proteína.]]></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2-proteinas-funciones-y-fuentes"/>
              </a:rPr>
              <a:t><![CDATA[Proteínas: qué hacen y de dónde salen, del frijol al pesca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71]]></a:t>
            </a:r>
          </a:p>
        </p:txBody>
      </p:sp>
      <p:sp>
        <p:nvSpPr>
          <p:cNvPr id="7" name="" descr=""/>
          <p:cNvSpPr/>
          <p:nvPr/>
        </p:nvSpPr>
        <p:spPr>
          <a:xfrm>
            <a:off x="514350" y="1219200"/>
            <a:ext cx="8115300" cy="133350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1333500"/>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También merece consulta la pérdida de peso o de fuerza sin explicación. Esta lección no clasifica urgencias ni ajusta tratamientos: explica funciones y fuentes, y deja la decisión individual a quien valora el caso.]]></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2-proteinas-funciones-y-fuentes"/>
              </a:rPr>
              <a:t><![CDATA[Proteínas: qué hacen y de dónde salen, del frijol al pesca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uál de estas afirmaciones sobre las proteínas es correcta?]]></a:t>
            </a:r>
          </a:p>
        </p:txBody>
      </p:sp>
      <p:sp>
        <p:nvSpPr>
          <p:cNvPr id="9" name=""/>
          <p:cNvSpPr txBox="1"/>
          <p:nvPr/>
        </p:nvSpPr>
        <p:spPr>
          <a:xfrm>
            <a:off x="666750" y="1990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Sólo se encuentran en alimentos de origen animal.]]></a:t>
            </a:r>
          </a:p>
        </p:txBody>
      </p:sp>
      <p:sp>
        <p:nvSpPr>
          <p:cNvPr id="10" name=""/>
          <p:cNvSpPr txBox="1"/>
          <p:nvPr/>
        </p:nvSpPr>
        <p:spPr>
          <a:xfrm>
            <a:off x="666750" y="23717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orman estructuras y moléculas funcionales como enzimas y hormonas.]]></a:t>
            </a:r>
          </a:p>
        </p:txBody>
      </p:sp>
      <p:sp>
        <p:nvSpPr>
          <p:cNvPr id="11" name=""/>
          <p:cNvSpPr txBox="1"/>
          <p:nvPr/>
        </p:nvSpPr>
        <p:spPr>
          <a:xfrm>
            <a:off x="666750" y="30670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Se almacenan en el cuerpo como reserva para usarlas después.]]></a:t>
            </a:r>
          </a:p>
        </p:txBody>
      </p:sp>
      <p:sp>
        <p:nvSpPr>
          <p:cNvPr id="12" name=""/>
          <p:cNvSpPr txBox="1"/>
          <p:nvPr/>
        </p:nvSpPr>
        <p:spPr>
          <a:xfrm>
            <a:off x="666750" y="34480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Cada comida debe incluir una fuente de proteína animal.]]></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2-proteinas-funciones-y-fuentes"/>
              </a:rPr>
              <a:t><![CDATA[Proteínas: qué hacen y de dónde salen, del frijol al pesca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Dos personas comen cantidades parecidas de proteína, pero sólo una entrena fuerza. ¿Qué es más razonable esperar?]]></a:t>
            </a:r>
          </a:p>
        </p:txBody>
      </p:sp>
      <p:sp>
        <p:nvSpPr>
          <p:cNvPr id="9" name=""/>
          <p:cNvSpPr txBox="1"/>
          <p:nvPr/>
        </p:nvSpPr>
        <p:spPr>
          <a:xfrm>
            <a:off x="666750" y="23241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Que las dos ganen el mismo músculo, porque la proteína es lo que importa.]]></a:t>
            </a:r>
          </a:p>
        </p:txBody>
      </p:sp>
      <p:sp>
        <p:nvSpPr>
          <p:cNvPr id="10" name=""/>
          <p:cNvSpPr txBox="1"/>
          <p:nvPr/>
        </p:nvSpPr>
        <p:spPr>
          <a:xfrm>
            <a:off x="666750" y="30099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Que la que entrena tenga mejor estímulo para conservar y ganar músculo; la proteína acompaña, no sustituye.]]></a:t>
            </a:r>
          </a:p>
        </p:txBody>
      </p:sp>
      <p:sp>
        <p:nvSpPr>
          <p:cNvPr id="11" name=""/>
          <p:cNvSpPr txBox="1"/>
          <p:nvPr/>
        </p:nvSpPr>
        <p:spPr>
          <a:xfrm>
            <a:off x="666750" y="37052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Que la que no entrena pierda músculo por comer proteína.]]></a:t>
            </a:r>
          </a:p>
        </p:txBody>
      </p:sp>
      <p:sp>
        <p:nvSpPr>
          <p:cNvPr id="12" name=""/>
          <p:cNvSpPr txBox="1"/>
          <p:nvPr/>
        </p:nvSpPr>
        <p:spPr>
          <a:xfrm>
            <a:off x="666750" y="40862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Que la proteína extra compense la falta de entrenamiento.]]></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2-proteinas-funciones-y-fuentes"/>
              </a:rPr>
              <a:t><![CDATA[Proteínas: qué hacen y de dónde salen, del frijol al pesca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Para que la proteína del frijol cuente, hay que combinarla con cereal en la misma comida.]]></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2-proteinas-funciones-y-fuentes"/>
              </a:rPr>
              <a:t><![CDATA[Proteínas: qué hacen y de dónde salen, del frijol al pesca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a persona que no come productos animales puede cubrir su proteína con variedad de alimentos vegetales.]]></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2-proteinas-funciones-y-fuentes"/>
              </a:rPr>
              <a:t><![CDATA[Proteínas: qué hacen y de dónde salen, del frijol al pesca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Relaciona cada alimento con lo que aporta además de proteína.]]></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Frijol]]></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Tortilla]]></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Huevo]]></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Cacahuate]]></a:t>
            </a:r>
          </a:p>
        </p:txBody>
      </p:sp>
      <p:sp>
        <p:nvSpPr>
          <p:cNvPr id="14" name=""/>
          <p:cNvSpPr txBox="1"/>
          <p:nvPr/>
        </p:nvSpPr>
        <p:spPr>
          <a:xfrm>
            <a:off x="514350" y="36766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Queso]]></a:t>
            </a:r>
          </a:p>
        </p:txBody>
      </p:sp>
      <p:sp>
        <p:nvSpPr>
          <p:cNvPr id="15" name=""/>
          <p:cNvSpPr txBox="1"/>
          <p:nvPr/>
        </p:nvSpPr>
        <p:spPr>
          <a:xfrm>
            <a:off x="514350" y="40290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6" name=""/>
          <p:cNvSpPr txBox="1"/>
          <p:nvPr/>
        </p:nvSpPr>
        <p:spPr>
          <a:xfrm>
            <a:off x="628650" y="43053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Almidón y algo de fibra]]></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2-proteinas-funciones-y-fuentes"/>
              </a:rPr>
              <a:t><![CDATA[Proteínas: qué hacen y de dónde salen, del frijol al pesca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71]]></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Grasa y vitaminas]]></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Grasa y fibra]]></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Grasa saturada y sodio]]></a:t>
            </a:r>
          </a:p>
        </p:txBody>
      </p:sp>
      <p:sp>
        <p:nvSpPr>
          <p:cNvPr id="10" name=""/>
          <p:cNvSpPr txBox="1"/>
          <p:nvPr/>
        </p:nvSpPr>
        <p:spPr>
          <a:xfrm>
            <a:off x="628650" y="22764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Fibra y minerales]]></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2-proteinas-funciones-y-fuentes"/>
              </a:rPr>
              <a:t><![CDATA[Proteínas: qué hacen y de dónde salen, del frijol al pesca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os aminoácidos que el cuerpo no puede fabricar se llaman ___. La pareja clásica de la mesa mexicana es leguminosa con ___.]]></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2-proteinas-funciones-y-fuentes"/>
              </a:rPr>
              <a:t><![CDATA[Proteínas: qué hacen y de dónde salen, del frijol al pesca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alimento según su grupo principal.]]></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266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Leguminosa]]></a:t>
            </a:r>
          </a:p>
        </p:txBody>
      </p:sp>
      <p:sp>
        <p:nvSpPr>
          <p:cNvPr id="11" name=""/>
          <p:cNvSpPr txBox="1"/>
          <p:nvPr/>
        </p:nvSpPr>
        <p:spPr>
          <a:xfrm>
            <a:off x="628650" y="2619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ereal]]></a:t>
            </a:r>
          </a:p>
        </p:txBody>
      </p:sp>
      <p:sp>
        <p:nvSpPr>
          <p:cNvPr id="12" name=""/>
          <p:cNvSpPr txBox="1"/>
          <p:nvPr/>
        </p:nvSpPr>
        <p:spPr>
          <a:xfrm>
            <a:off x="628650" y="29718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rigen animal]]></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Frijol]]></a:t>
            </a:r>
          </a:p>
        </p:txBody>
      </p:sp>
      <p:sp>
        <p:nvSpPr>
          <p:cNvPr id="14" name=""/>
          <p:cNvSpPr txBox="1"/>
          <p:nvPr/>
        </p:nvSpPr>
        <p:spPr>
          <a:xfrm>
            <a:off x="514350" y="36861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Lenteja]]></a:t>
            </a:r>
          </a:p>
        </p:txBody>
      </p:sp>
      <p:sp>
        <p:nvSpPr>
          <p:cNvPr id="15" name=""/>
          <p:cNvSpPr txBox="1"/>
          <p:nvPr/>
        </p:nvSpPr>
        <p:spPr>
          <a:xfrm>
            <a:off x="514350" y="40481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Tortilla de maíz]]></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2-proteinas-funciones-y-fuentes"/>
              </a:rPr>
              <a:t><![CDATA[Proteínas: qué hacen y de dónde salen, del frijol al pesca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71]]></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Arroz]]></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Huevo]]></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Pescado]]></a:t>
            </a:r>
          </a:p>
        </p:txBody>
      </p:sp>
      <p:sp>
        <p:nvSpPr>
          <p:cNvPr id="10" name=""/>
          <p:cNvSpPr txBox="1"/>
          <p:nvPr/>
        </p:nvSpPr>
        <p:spPr>
          <a:xfrm>
            <a:off x="514350" y="2305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7. Avena]]></a:t>
            </a:r>
          </a:p>
        </p:txBody>
      </p:sp>
      <p:sp>
        <p:nvSpPr>
          <p:cNvPr id="11" name=""/>
          <p:cNvSpPr txBox="1"/>
          <p:nvPr/>
        </p:nvSpPr>
        <p:spPr>
          <a:xfrm>
            <a:off x="514350" y="26670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8. Queso]]></a:t>
            </a:r>
          </a:p>
        </p:txBody>
      </p:sp>
      <p:sp>
        <p:nvSpPr>
          <p:cNvPr id="12" name=""/>
          <p:cNvSpPr txBox="1"/>
          <p:nvPr/>
        </p:nvSpPr>
        <p:spPr>
          <a:xfrm>
            <a:off x="514350" y="30289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Detective de error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2-proteinas-funciones-y-fuentes"/>
              </a:rPr>
              <a:t><![CDATA[Proteínas: qué hacen y de dónde salen, del frijol al pesca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Marca la línea donde el razonamiento falla.]]></a:t>
            </a:r>
          </a:p>
        </p:txBody>
      </p:sp>
      <p:sp>
        <p:nvSpPr>
          <p:cNvPr id="9" name=""/>
          <p:cNvSpPr txBox="1"/>
          <p:nvPr/>
        </p:nvSpPr>
        <p:spPr>
          <a:xfrm>
            <a:off x="628650" y="19907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Reviso qué fuentes de proteína tengo en la semana.]]></a:t>
            </a:r>
          </a:p>
        </p:txBody>
      </p:sp>
      <p:sp>
        <p:nvSpPr>
          <p:cNvPr id="10" name=""/>
          <p:cNvSpPr txBox="1"/>
          <p:nvPr/>
        </p:nvSpPr>
        <p:spPr>
          <a:xfrm>
            <a:off x="628650" y="23526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Noto que casi todas son animales y que no hay leguminosas.]]></a:t>
            </a:r>
          </a:p>
        </p:txBody>
      </p:sp>
      <p:sp>
        <p:nvSpPr>
          <p:cNvPr id="11" name=""/>
          <p:cNvSpPr txBox="1"/>
          <p:nvPr/>
        </p:nvSpPr>
        <p:spPr>
          <a:xfrm>
            <a:off x="628650" y="27146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omo el frijol tiene carbohidratos, lo saco de la lista de proteínas y compro una barra.]]></a:t>
            </a:r>
          </a:p>
        </p:txBody>
      </p:sp>
      <p:sp>
        <p:nvSpPr>
          <p:cNvPr id="12" name=""/>
          <p:cNvSpPr txBox="1"/>
          <p:nvPr/>
        </p:nvSpPr>
        <p:spPr>
          <a:xfrm>
            <a:off x="628650" y="33909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Agrego lenteja a una comida y la acompaño con verdura.]]></a:t>
            </a:r>
          </a:p>
        </p:txBody>
      </p:sp>
      <p:sp>
        <p:nvSpPr>
          <p:cNvPr id="13" name=""/>
          <p:cNvSpPr txBox="1"/>
          <p:nvPr/>
        </p:nvSpPr>
        <p:spPr>
          <a:xfrm>
            <a:off x="628650" y="37528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Reviso en dos semanas cómo me siento y qué cambió en el plato.]]></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2-proteinas-funciones-y-fuentes"/>
              </a:rPr>
              <a:t><![CDATA[Proteínas: qué hacen y de dónde salen, del frijol al pesca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19-r01-oa02-ex01]]></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19-r01-oa02-ex02]]></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19-r01-oa02-ex03]]></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19-r01-oa02-ex04]]></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sye-c19-r01-oa02-ex05]]></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2-proteinas-funciones-y-fuentes"/>
              </a:rPr>
              <a:t><![CDATA[Proteínas: qué hacen y de dónde salen, del frijol al pesca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71]]></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sye-c19-r01-oa02-ex06]]></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sye-c19-r01-oa02-ex07]]></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sye-c19-r01-oa02-ex08]]></a:t>
            </a:r>
          </a:p>
        </p:txBody>
      </p:sp>
      <p:sp>
        <p:nvSpPr>
          <p:cNvPr id="10" name=""/>
          <p:cNvSpPr txBox="1"/>
          <p:nvPr/>
        </p:nvSpPr>
        <p:spPr>
          <a:xfrm>
            <a:off x="514350" y="22764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Explicas qué hace la proteína, distingues aminoácidos esenciales y combinas fuentes sin contar gramos.]]></a:t>
            </a:r>
          </a:p>
        </p:txBody>
      </p:sp>
      <p:sp>
        <p:nvSpPr>
          <p:cNvPr id="11" name=""/>
          <p:cNvSpPr txBox="1"/>
          <p:nvPr/>
        </p:nvSpPr>
        <p:spPr>
          <a:xfrm>
            <a:off x="514350" y="29622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Repasa la matriz de fuentes y vuelve a hacer la lista de un día con leguminosa, cereal y verdura.]]></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flex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2-proteinas-funciones-y-fuentes"/>
              </a:rPr>
              <a:t><![CDATA[Proteínas: qué hacen y de dónde salen, del frijol al pesca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scribe todo lo que comiste ayer y marca las fuentes de proteína. Después responde: ¿cuántas eran vegetales, cuántas animales y qué grupo faltó? No cambies nada todavía; sólo mira el patrón.]]></a:t>
            </a:r>
          </a:p>
        </p:txBody>
      </p:sp>
      <p:sp>
        <p:nvSpPr>
          <p:cNvPr id="9" name=""/>
          <p:cNvSpPr txBox="1"/>
          <p:nvPr/>
        </p:nvSpPr>
        <p:spPr>
          <a:xfrm>
            <a:off x="514350" y="30384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para no perder las pieza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2-proteinas-funciones-y-fuentes"/>
              </a:rPr>
              <a:t><![CDATA[Proteínas: qué hacen y de dónde salen, del frijol al pesca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71]]></a:t>
            </a:r>
          </a:p>
        </p:txBody>
      </p:sp>
      <p:graphicFrame>
        <p:nvGraphicFramePr>
          <p:cNvPr id="7" name="" descr=""/>
          <p:cNvGraphicFramePr>
            <a:graphicFrameLocks noGrp="1"/>
          </p:cNvGraphicFramePr>
          <p:nvPr/>
        </p:nvGraphicFramePr>
        <p:xfrm>
          <a:off x="514350" y="1257300"/>
          <a:ext cx="8115300" cy="2581275"/>
        </p:xfrm>
        <a:graphic>
          <a:graphicData uri="http://schemas.openxmlformats.org/drawingml/2006/table">
            <a:tbl>
              <a:tblPr firstRow="1" bandRow="1"/>
              <a:tblGrid>
                <a:gridCol w="3200400"/>
                <a:gridCol w="49149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oteín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structura, enzimas, hormonas y defens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minoácido esenci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lo fabrica el cuerpo: llega por la comi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mplement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eguminosa con cereal, sin ceremon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serva de proteín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existe: se usa o se transform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oteína veget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uenta: el día entero es lo que impor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para no perder las piezas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2-proteinas-funciones-y-fuentes"/>
              </a:rPr>
              <a:t><![CDATA[Proteínas: qué hacen y de dónde salen, del frijol al pesca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71]]></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saludyestetica.lumbre.lat/object/sye-c19-r01-oa02-proteinas-funciones-y-fuentes"/>
              </a:rPr>
              <a:t><![CDATA[Abrir el juego en el OA]]></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hablar de proteína sin mitos · Tarjeta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2-proteinas-funciones-y-fuentes"/>
              </a:rPr>
              <a:t><![CDATA[Proteínas: qué hacen y de dónde salen, del frijol al pesca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hace la proteína además de formar músculo?]]></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hablar de proteína sin mitos · Tarjeta 1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2-proteinas-funciones-y-fuentes"/>
              </a:rPr>
              <a:t><![CDATA[Proteínas: qué hacen y de dónde salen, del frijol al pesca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Forma piel, cabello, uñas y paredes celulares; también actúa como enzima, hormona, defensa y transportador. Sin proteínas no hay reparación ni regulación.]]></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hablar de proteína sin mitos · Tarjeta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2-proteinas-funciones-y-fuentes"/>
              </a:rPr>
              <a:t><![CDATA[Proteínas: qué hacen y de dónde salen, del frijol al pesca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son los aminoácidos esenciales?]]></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hablar de proteína sin mitos · Tarjeta 2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2-proteinas-funciones-y-fuentes"/>
              </a:rPr>
              <a:t><![CDATA[Proteínas: qué hacen y de dónde salen, del frijol al pesca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s piezas que el cuerpo no puede fabricar y que deben llegar por la comida. No hace falta comerlas todas en cada comida: el equilibrio del día es lo que cuenta.]]></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hablar de proteína sin mitos · Tarjeta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2-proteinas-funciones-y-fuentes"/>
              </a:rPr>
              <a:t><![CDATA[Proteínas: qué hacen y de dónde salen, del frijol al pesca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ómo se complementan leguminosa y cereal?]]></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hablar de proteína sin mitos · Tarjeta 3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2-proteinas-funciones-y-fuentes"/>
              </a:rPr>
              <a:t><![CDATA[Proteínas: qué hacen y de dónde salen, del frijol al pesca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ada uno aporta el aminoácido que al otro le falta. Frijol con tortilla, lenteja con arroz, garbanzo con pan. La pareja ayuda, pero no es obligatoria en cada bocado.]]></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hablar de proteína sin mitos · Tarjeta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2-proteinas-funciones-y-fuentes"/>
              </a:rPr>
              <a:t><![CDATA[Proteínas: qué hacen y de dónde salen, del frijol al pesca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Por qué «cargar proteína» no funciona?]]></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hablar de proteína sin mitos · Tarjeta 4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2-proteinas-funciones-y-fuentes"/>
              </a:rPr>
              <a:t><![CDATA[Proteínas: qué hacen y de dónde salen, del frijol al pesca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orque no hay una reserva corporal de proteína. Lo que sobra se usa como energía o se transforma, y un exceso sostenido puede ser una carga metabólica.]]></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hablar de proteína sin mitos · Tarjeta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2-proteinas-funciones-y-fuentes"/>
              </a:rPr>
              <a:t><![CDATA[Proteínas: qué hacen y de dónde salen, del frijol al pesca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La proteína vegetal es incompleta?]]></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hablar de proteína sin mitos · Tarjeta 5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2-proteinas-funciones-y-fuentes"/>
              </a:rPr>
              <a:t><![CDATA[Proteínas: qué hacen y de dónde salen, del frijol al pesca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6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Ningún alimento necesita ser completo por sí mismo; incompleta sería una comida. Con variedad de leguminosas, cereales y semillas se cubre el día.]]></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2-proteinas-funciones-y-fuentes"/>
              </a:rPr>
              <a:t><![CDATA[Proteínas: qué hacen y de dónde salen, del frijol al pesca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7 / 71]]></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proteína construye, repara y regula; los aminoácidos esenciales llegan por la comida y no hace falta juntarlos en cada bocado. El frijol cuenta, el huevo cuenta, el pescado cuenta y el cacahuate cuenta: lo que decide no es una jerarquía de alimentos, sino la variedad del día. Combina leguminosa con cereal, acompaña con verdura y desconfía de la promesa de que un producto resuelve lo que un patrón no resolvió.]]></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2-proteinas-funciones-y-fuentes"/>
              </a:rPr>
              <a:t><![CDATA[Proteínas: qué hacen y de dónde salen, del frijol al pesca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8 / 71]]></a:t>
            </a:r>
          </a:p>
        </p:txBody>
      </p:sp>
      <p:sp>
        <p:nvSpPr>
          <p:cNvPr id="7" name=""/>
          <p:cNvSpPr txBox="1"/>
          <p:nvPr/>
        </p:nvSpPr>
        <p:spPr>
          <a:xfrm>
            <a:off x="514350" y="12192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uentes consultadas:]]></a:t>
            </a:r>
          </a:p>
        </p:txBody>
      </p:sp>
      <p:sp>
        <p:nvSpPr>
          <p:cNvPr id="8" name=""/>
          <p:cNvSpPr txBox="1"/>
          <p:nvPr/>
        </p:nvSpPr>
        <p:spPr>
          <a:xfrm>
            <a:off x="514350" y="1628775"/>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OMS-DIETA · OMS, Alimentación sana (hoja informativa actualizada el 26 de enero de 2026) · https://www.who.int/es/news-room/fact-sheets/detail/healthy-diet · consulta: 2026-10-25 · alcance: Alcance internacional. Señala que las proteínas constituyen la base de numerosos componentes estructurales del organismo y enmarca la alimentación en alimentos mínimamente procesados y variados. Recomendaciones de población, no prescripción individual.]]></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2-proteinas-funciones-y-fuentes"/>
              </a:rPr>
              <a:t><![CDATA[Proteínas: qué hacen y de dónde salen, del frijol al pesca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9 / 71]]></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MLP-PROTEINAS · MedlinePlus en español, Proteínas en la dieta · https://medlineplus.gov/spanish/ency/article/002467.htm · consulta: 2026-10-25 · alcance: Alcance internacional (NIH, Estados Unidos), material educativo para público general. Define aminoácidos esenciales, fuentes animales y vegetales y aclara que no hace falta ingerirlos en cada comida. Actualización editorial de marzo de 2026.]]></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2-proteinas-funciones-y-fuentes"/>
              </a:rPr>
              <a:t><![CDATA[Proteínas: qué hacen y de dónde salen, del frijol al pesca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0 / 71]]></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GUIAS-MX · Guías Alimentarias Saludables y Sostenibles para la Población Mexicana 2025, Secretaría de Salud · https://www.gob.mx/salud/sinsamac/documentos/guias-alimentarias-saludables-y-sostenibles-para-la-poblacion-mexicana-2025 · consulta: 2026-10-25 · alcance: Alcance federal en México, orientación alimentaria. Documento publicado el 16-10-2025; se cita como marco de patrones alimentarios, no para fijar cantidades.]]></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9-r01-oa02-proteinas-funciones-y-fuentes"/>
              </a:rPr>
              <a:t><![CDATA[Proteínas: qué hacen y de dónde salen, del frijol al pesca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1 / 71]]></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do de revisión: Revisión editorial, 25 de octubre de 2026. Revisión por profesional sanitario: no realizada, pendiente. Lección de carácter informativo; no prescribe dietas ni sustituye una consulta.]]></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71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2026-10-26T05:38:50Z</dcterms:created>
  <dcterms:modified xsi:type="dcterms:W3CDTF">2026-10-26T05:38:50Z</dcterms:modified>
  <dc:title>Proteínas: qué hacen y de dónde salen, del frijol al pescado</dc:title>
  <dc:description>Presentación editable del OA «Proteínas: qué hacen y de dónde salen, del frijol al pescado». Enlace: https://saludyestetica.lumbre.lat/object/sye-c19-r01-oa02-proteinas-funciones-y-fuentes</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