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presProps" Target="presProps.xml"/>
  <Relationship Id="rId108" Type="http://schemas.openxmlformats.org/officeDocument/2006/relationships/viewProps" Target="viewProps.xml"/>
  <Relationship Id="rId10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6-recorrido-del-cliente]]></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6-recorrido-del-client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corrido de la persona atendida: de la primera vez que te ve a la segunda visita»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corrido no empieza en la puerta: son los puntos de contact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cinco momentos: antes, al llegar, durante, al salir y después» (2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cinco momentos: antes, al llegar, durante, al salir y después» (3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cinco momentos: antes, al llegar, durante, al salir y después» (4 de 6).]]></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cinco momentos: antes, al llegar, durante, al salir y después» (5 de 6).]]></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cinco momentos: antes, al llegar, durante, al salir y después» (6 de 6).]]></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registra: la hoja de la persona atendida» (2 de 5).]]></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registra: la hoja de la persona atendida» (3 de 5).]]></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registra: la hoja de la persona atendida» (4 de 5).]]></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registra: la hoja de la persona atendida» (5 de 5).]]></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os cinco momentos del recorr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momento tiene una pregunta y alguien con nombre que lo cump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6-recorrido-del-client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promete: la frontera de la conversación» (2 de 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promete: la frontera de la conversación» (3 de 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promete: la frontera de la conversación» (4 de 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6-recorrido-del-client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6-recorrido-del-client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6-recorrido-del-client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6-recorrido-del-client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spués de la visita: aviso, seguimiento y agradecimiento»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columnas del recorr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se registra, lo que se promete y lo que se agradece, dicho con pr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6-recorrido-del-client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errar el círculo: revisar el recorrido con lo que ya tienes»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ibujar y sostener el recorrid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numera los puntos de contacto re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mpieza por la última visita que atendiste y escribe, en orden, todos los momentos en que esa persona pudo enterarse de algo sobre tu negocio, incluido lo que no depende de ti. Se cuentan también los que se saltó: si nadie respondió, eso también es un punto de contacto. No corrijas nada todavía; en esta lista no se decide si algo salió bien o mal, sólo si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6-recorrido-del-client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ibujar y sostener el recorrid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on en la lista la pregunta de cada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l lado derecho, escribe la pregunta que se hace la persona en ese momento, con sus palabras. ¿Me va a contestar alguien? ¿Esto es lo que me imaginaba? ¿Puedo pedir que pare? ¿Qué me acaban de hacer exactamente? ¿Vale la pena volver? Después, en cada renglón, el nombre de quien lo cumple, según las funciones del OA 4. Si un renglón tiene pregunta y no tiene nombre, ya sabes por qué se siente improvis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6-recorrido-del-client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ibujar y sostener el recorrid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Decide qué se registra y dó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fine la hoja de la persona atendida: qué renglones se llenan siempre y cuáles sólo si aplica. Elige un lugar con dueño y con acceso limitado, y escribe cómo se corrige un dato equivocado y cómo se atiende una petición de borrar. Separa el renglón que toca la salud de la persona: ése pide consentimiento expreso y por escrito, y su tratamiento va declarado en el aviso de privacidad que el establecimiento pone a disposición al obtener los datos (F-021, arts. 8, 15 y 16). La explicación que diste también se anota: es el renglón que sostiene la conversación cuando alguien dice que le habían prometido otra c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6-recorrido-del-client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ibujar y sostener el recorrid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Escribe qué se puede decir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la hoja de tiempos del OA 3 y las fichas del OA 5 al lado, formula tres frases honestas para las preguntas más frecuentes: tiempo, material, qué se puede esperar de un trabajo de estética y qué no. Revisa cada una contra dos varas: que lo dicho sea comprobable y que el servicio se pueda entregar tal como se ofrece (F-019, arts. 32 y 42; F-002, art. 306 fr. I). Ponles un límite escrito a las frases que no puedes sostener y un ejemplo de alternativa, con la función de decisión del OA 4 detrás. No se improvisa una respuesta sobre el cuerpo de alguien: se sigue el curso 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6-recorrido-del-client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ibujar y sostener el recorrid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Diseña la despedida y el aviso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qué se dice al terminar: qué se hizo, qué se usó, cómo se cuida, cuándo conviene repetir según la frecuencia del OA 2. Después define el aviso posterior: canal, cuándo se manda, qué dice y cuántas veces, con la cadencia que decida el negocio y no una regla externa. Deja por escrito cómo se recibe una respuesta incómoda: escuchar, registrar, revisar el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6-recorrido-del-client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ibujar y sostener el recorrid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Mide el regreso y corrige un solo tra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un periodo continuo, registra cuántas personas volvieron dentro de la frecuencia definida y en qué momento se cayeron las citas agendadas. Al final del periodo, elige un solo tramo del recorrido para corregir, con nombre y con fecha, y anota qué vas a mirar la próxima vez. Un tramo corregido por ciclo vale más que un mapa rediseñado tre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6-recorrido-del-client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ocho puntos de contacto y dos que estaban rotos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El mapa de 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con nombres y cifras inventados y declarados como ficticios. Estudio Nadia, dos personas, un servicio de cabina y dos de uñas. Al enumerar los puntos de contacto de la última visita salieron ocho: la publicación, la primera consulta por mensaje, la respuesta, la llegada, la cabina, el servicio, la despedida y el aviso posterior. Dos estaban sin dueño escrito: la respuesta a la primera consulta y el aviso posterior. La hoja de la persona atendida tenía renglones de sobra, pero nadie llenaba el de la explicación d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6-recorrido-del-client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ocho puntos de contacto y dos que estaban rotos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Qué se corrig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signó la primera consulta a una función concreta, con un horario de respuesta y una frase corta que dice lo que se puede sostener: tiempo del servicio, material, tarifa a la vista, y que aquí no se trabaja con inyectables ni se promete un resultado sobre el cuerpo. Cada frase del guion se revisó con dos preguntas: si es comprobable y si el servicio la cumple tal como suena. Se reescribió el aviso posterior como una sola línea, con fecha, sin descuento y sin insistencia. En la hoja se movió la explicación al renglón anterior al acuerdo de la siguiente cita, para que alguien tuviera que llenarla antes de cerrar la visita, y se separó el renglón de salud con su casilla de consentimiento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6-recorrido-del-client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ocho puntos de contacto y dos que estaban rotos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Cómo se comprob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periodo ficticio siguiente se registraron las consultas recibidas, las citas agendadas y las personas que volvieron dentro de la frecuencia del menú. Dos cosas cambiaron sin gastar nada: las consultas que se agendaron aumentaron porque la respuesta llegaba el mismo día, y el tramo roto dejó de ser la cabina: era el aviso posterior, porque se mandaba el mismo día a todas las personas, les interesara o no. Se corrigió un solo tramo, con nombre y con fecha, y el recorrido se volvió a mirar al ciclo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6-recorrido-del-client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l recorrido, antes de abr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una por tramo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6-recorrido-del-client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5).]]></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5).]]></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5).]]></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5 de 5).]]></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 punto de contacto sin dueño escrito: información que la persona usó para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odo momento en que alguien puede enterarse de algo sobre el negocio es un punto de contacto y forma parte del recorrido. Los que nadie asigna son los que se atienden como salga, según quién esté dispon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unto de contacto se escribe con la pregunta de la persona y un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6-recorrido-del-client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l modo de trabajar: cabina verificada, tiempo real y registro del material us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 que se puede sostener es lo que está escrito: la verificación de higiene del curso 13, la hoja de tiempos del OA 3 y el registro de materiales del OA 5. Un resultado sobre el cuerpo no se promete, y lo observado que no se explica se remite. La norma acompaña: la publicidad debe ser veraz y comprobable y el servicio se debe dar conforme a lo ofre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 que se dijo en el mostrador obliga igual que lo que se public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6-recorrido-del-client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 un punto de contacto más: lo ofrecido en la publicidad obliga al proveedor, según la ley federal de protección al consumi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rtículo 42 de la Ley Federal de Protección al Consumidor obliga a suministrar el servicio de acuerdo con los términos y condiciones ofrecidos o implícitos en la publicidad (F-019), y el 32 pide que esa información sea veraz y comprobable. Por eso la publicación es parte del recorrido y su frase se escribe con el mismo cuidado que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 que se dijo en el mostrador obliga igual que lo que se public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6-recorrido-del-client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 anota lo que sirve para atender: servicio, fecha, material con lote, tiempo, explicación dada y acuerdo. Opiniones sobre su aspecto y apodos no son información de atención; alguien puede leerlos y usarlos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 se anotan suposiciones sobre la vida de la persona, ni apodos, ni opiniones sobre su asp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6-recorrido-del-client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viso sirve para recordar lo acordado y cuándo repetir según la frecuencia del menú. La insistencia con descuentos aparece cuando el recorrido anterior no sostuvo nada, y se lee como lo que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viso posterior se mandó una sola vez, con la fecha acord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6-recorrido-del-client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información sobre la salud es un dato personal sensible y la ley federal exige consentimiento expreso y por escrito, con firma autógrafa, electrónica o un mecanismo de autenticación (F-021, art. 8). Pagar un servicio no es consentir el tratamiento de un dato sen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a ley lo clasifica como dato sensible y exige consentimiento expreso y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6-recorrido-del-client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tes de llegar → ¿Me va a contestar alguien que se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l llegar → ¿Esto es lo que me imagin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urante el servicio → ¿Puedo pedir que pare si algo no me g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spués de la visita → ¿Me avisaron o me persiguie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regunta del mapa lleva el nombre de quien la 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6-recorrido-del-cliente]]></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lacionar»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ote · exp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on los dos renglones que sostienen la conversación posterior: qué se usó exactamente y qué se dijo. Sin ellos, cualquier reclamo se discute con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registro responde antes de que haga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6-recorrido-del-client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servicio dura el tiempo que tenemos escrito en la hoja propia → Se puede dec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e usó tal material, y quedó anotado el lote en tu hoja → Se puede dec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tarifa de los servicios principales está publicada y a la vista → Se puede dec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n esto se te quita lo que te molesta en la piel → No se 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quí se consigue lo mismo que en la foto, es seguro → No se 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Te sumamos un extra que estaba listo y al final lo pagas → No se 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Qué datos exactos trata este negocio, con qué finalidad y cómo se ejercen los derechos → Lo redacta el establecimiento con ases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Cuánto tiempo se guardan las hojas de atención en este local → Lo redacta el establecimiento con ases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dactar ese aviso es responsabilidad de cada establ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6-recorrido-del-client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Clasificar» (2 de 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Se le dijo que el malestar que reportaba se resolvería con 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ingún servicio de estética puede afirmar que se va a resolver un malestar. Lo observado que no se explica con la información del producto se registra y se remite, como enseña el curso 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 promete el modo de trabajar, no un resultado en 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6-recorrido-del-cliente]]></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Detective de errores» (2 de 2).]]></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6-recorrido-del-cliente]]></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3).]]></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3 de 3).]]></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las últimas tres visitas y escribe sus puntos de contacto en orden, con la pregunta de cada momento y con un nombre. Marca los renglones que nadie llenó: dónde se cayó la conversación, qué no se registró y qué se dijo que no estaba escrito. Corrige uno solo de esos tramos esta semana y anota en qué fecha lo vas a volver a m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6-recorrido-del-cliente]]></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cerrar el recorr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6-recorrido-del-cliente]]></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cerrar el recorr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6-recorrido-del-cliente]]></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cerrar el recorr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6-recorrido-del-cliente]]></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punto de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lquier momento en que una persona puede enterarse de algo sobre el negocio: la publicación, la respuesta, la puerta, la cabina, la despedida, el aviso. Cada uno se escribe con la pregunta que genera y con un nombre que lo cump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6-recorrido-del-cliente]]></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cosas registra la hoja de un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servicio se hizo y con qué tiempo, qué material se usó con su lote, qué explicación se dio y qué se acordó para después. Con eso la siguiente visita puede empezar donde terminó 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6-recorrido-del-cliente]]></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puede prometer en este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modo de trabajar: cabina verificada antes de la primera cita, tiempo real del servicio según la hoja propia, registro del material usado. Nunca un resultado sobre el cuerpo de un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6-recorrido-del-cliente]]></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ierra el recorrido cuando algo salió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cuchando y registrando con las palabras de la persona, revisando el paso con su función, diciendo qué cambia la próxima vez. Si el asunto es sobre su cuerpo, se sigue el curso 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6-recorrido-del-cliente]]></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publicación forma parte del recorrido y no del «margen comer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información y la publicidad de un servicio deben ser veraces y comprobables, y el proveedor está obligado a suministrar el servicio conforme a lo ofrecido o implícito en la publicidad (F-019, arts. 32 y 42). Lo que se escribió en la publicación se cobra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6-recorrido-del-cliente]]></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os cosas cambian cuando el registro toca la salud de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sa a ser dato personal sensible: exige consentimiento expreso y por escrito (F-021, art. 8) y el aviso de privacidad debe declarar esos datos de forma separada, con las finalidades y los medios para ejercer los derechos (F-021, art. 15). El aviso lo redacta el establ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6-recorrido-del-cliente]]></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7).]]></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7).]]></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7).]]></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7).]]></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7).]]></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7 de 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8577" r:id="rId1"/>
    <p:sldLayoutId id="2481998578" r:id="rId2"/>
    <p:sldLayoutId id="2481998579" r:id="rId3"/>
    <p:sldLayoutId id="248199858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887a15387f72c657db97b9b34f3a050d8b03459954d05401.jpg"/>
  <Relationship Id="rId3" Type="http://schemas.openxmlformats.org/officeDocument/2006/relationships/hyperlink" Target="https://saludyestetica.lumbre.lat/object/sye-c16-r01-oa06-recorrido-del-cliente"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6-r01-oa06-recorrido-del-cliente" TargetMode="External"/>
  <Relationship Id="rId4" Type="http://schemas.openxmlformats.org/officeDocument/2006/relationships/hyperlink" Target="https://saludyestetica.lumbre.lat/object/sye-c16-r01-oa06-recorrido-del-cliente"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7.jpg"/>
  <Relationship Id="rId3" Type="http://schemas.openxmlformats.org/officeDocument/2006/relationships/hyperlink" Target="https://saludyestetica.lumbre.lat/object/sye-c16-r01-oa06-recorrido-del-cliente" TargetMode="External"/>
  <Relationship Id="rId4" Type="http://schemas.openxmlformats.org/officeDocument/2006/relationships/hyperlink" Target="https://saludyestetica.lumbre.lat/object/sye-c16-r01-oa06-recorrido-del-cliente" TargetMode="External"/>
  <Relationship Id="rId5"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8.jpg"/>
  <Relationship Id="rId3" Type="http://schemas.openxmlformats.org/officeDocument/2006/relationships/hyperlink" Target="https://saludyestetica.lumbre.lat/object/sye-c16-r01-oa06-recorrido-del-cliente" TargetMode="External"/>
  <Relationship Id="rId4" Type="http://schemas.openxmlformats.org/officeDocument/2006/relationships/hyperlink" Target="https://saludyestetica.lumbre.lat/object/sye-c16-r01-oa06-recorrido-del-cliente" TargetMode="External"/>
  <Relationship Id="rId5"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hyperlink" Target="https://saludyestetica.lumbre.lat/object/sye-c16-r01-oa06-recorrido-del-cliente" TargetMode="External"/>
  <Relationship Id="rId4"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6-recorrido-del-cliente" TargetMode="External"/>
  <Relationship Id="rId3" Type="http://schemas.openxmlformats.org/officeDocument/2006/relationships/notesSlide" Target="../notesSlides/notesSlide10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corri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rso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tendi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ime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ez]]></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gun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isit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6-r01-oa06-recorrido-del-cliente"/>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bujar el recorrido de una persona que llega al negocio, definir qué se registra en cada punto de contacto, qué se puede decir y qué no, y cerrar con el curso: seguridad del 13, atención inicial del 14, decisión del 1 al 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xta y última lección del curso 16. Trata el recorrido completo de quien te visita: dónde te encuentra, qué ve al llegar, qué escucha durante el servicio, qué se anota, qué se promete, cómo se despide y qué pasa después, con la base federal escrita en los tres puntos donde se juegan el precio, la promesa y el dato personal. Cierra el curso conectando con las bases de seguridad del 13 y la atención inicial del 14.]]></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04]]></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corrido · puntos de contacto · registro · promesa · publicidad veraz · datos personales · despedida · segunda visi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corrido de la persona atendida: de la primera vez que te ve a la segunda visi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04]]></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en recibe a las personas en un salón, spa o centro, y quien atiende sin un camino escrito entre la consulta inicial y la despedida. No requiere conocimientos previos. No otorga ningún reconocimiento profesional y no sustituye la asesoría sobre el manejo de datos ni sobre la normativa aplicab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corrido de la persona atendida: de la primera vez que te ve a la segunda visi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0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escribe un mensaje a las nueve de la noche, le contestan al día siguiente, llega y nadie sabe que venía, se sienta en una cabina que aún no está lista, escucha una promesa que nadie del equipo puede sostener y se va sin que nadie anote qué se hizo. Al mes no vuelve y en el negocio la explicación es que «esa clienta no regresó porque no le interesó». El recorrido se armó solo, en ocho puntos de contacto, y se rompió en tres. Esta lección los dibuja: qué ve la persona antes de llegar, qué escucha al entrar, qué se registra mientras se atiende, qué se le dice al despedirla y qué pasa despué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corrido no empieza en la puerta: son los puntos de contac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0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unto de contacto es cualquier momento en que una persona puede enterarse de que existes: un letrero en la calle, una publicación, el mensaje de una conocida, la primera respuesta cuando pregunta por un precio, el timbre, la puerta, el saludo, la sala de espera, el tono de la cabina, la despedida, el aviso de la semana siguiente. No son detalles de atención: son información que alguien está usando para decidir si confía. Cuando alguien dice que aquí «no lo atendieron bien», casi siempre está describiendo un punto de contacto que nadie decidió cómo atend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corrido no empieza en la puerta: son los puntos de contac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0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apa de recorrido responde tres preguntas por cada momento: ¿qué ve, qué escucha y qué se hace? La conversación de precios va en el mapa, pero se escribe distinto a como se suele decir: se dice lo que este establecimiento puede sostener, según el tiempo real del OA 3 y los materiales del OA 5, con la tarifa escrita a la vista. Todo lo demás es una promesa. Dibujar el recorrido deja de ser un ejercicio bonito cuando se usa para decidir, con nombre y con función del OA 4, quién cumple cada punto de contacto: ese mapa es la hoja donde se puede leer lo que la persona va a recibir, antes de que llegu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inco momentos: antes, al llegar, durante, al salir y después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0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la persona pregunta y alguien responde, con la información del menú, los días disponibles y lo que aquí no se hace, y con la tarifa a la vista.]]></a:t>
            </a:r>
          </a:p>
        </p:txBody>
      </p:sp>
      <p:sp>
        <p:nvSpPr>
          <p:cNvPr id="8" name=""/>
          <p:cNvSpPr txBox="1"/>
          <p:nvPr/>
        </p:nvSpPr>
        <p:spPr>
          <a:xfrm>
            <a:off x="514350" y="22098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Federal de Protección al Consumidor, en su artículo 57, dispone que en todo establecimiento de prestación de servicios se exhiba a la vista del público la tarifa de los principales servicios, con caracteres claramente legibles, y que la de los demás esté disponible; el 7 Bis añade informar de forma notoria y visible el monto total a pagar (F-019; consultado 2026-10-2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inco momentos: antes, al llegar, durante, al salir y después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0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llegar: encuentra lo que esperaba encontrar, la cabina preparada con la verificación de higiene del curso 13 y a alguien que sabe que viene. Durante: escucha una explicación en sus propias palabras, puede decir que no en cualquier momento y sabe cuánto falta. Al salir: entiende lo que se hizo, lo que se usó, cómo cuidar y cuándo repetir. Después: recibe un aviso que le sirve, no un reclamo.]]></a:t>
            </a:r>
          </a:p>
        </p:txBody>
      </p:sp>
      <p:sp>
        <p:nvSpPr>
          <p:cNvPr id="8"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momento tiene una pregunta que lo sostiene y no es la misma. Antes de llegar, la pregunta es si puede confiar. Al llegar, si la expectativa que le vendiste era re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inco momentos: antes, al llegar, durante, al salir y después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0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si la persona está en control y puede parar: el mismo artículo 10 de esa ley federal prohíbe prestar servicios adicionales a los contratados que no hubieren sido solicitados o aceptados expresamente, y aplicar cargos sin previo consentimiento (F-019; consultado 2026-10-25), así que «ya que estaba aquí, le agregamos» no es cortesía: es un cargo sin consentimiento. Al salir, si sabe qué se hizo con exactitu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inco momentos: antes, al llegar, durante, al salir y después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04]]></a:t>
            </a:r>
          </a:p>
        </p:txBody>
      </p:sp>
      <p:sp>
        <p:nvSpPr>
          <p:cNvPr id="7" name="" descr=""/>
          <p:cNvSpPr/>
          <p:nvPr/>
        </p:nvSpPr>
        <p:spPr>
          <a:xfrm>
            <a:off x="514350" y="2867025"/>
            <a:ext cx="8115300" cy="17621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867025"/>
            <a:ext cx="38100" cy="17621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si volvió a saber de ti sin que nadie le arruinara el día con insistencia. Esos cinco enunciados son el recorrido completo, y son verificables: o están escritos con nombre y con procedimiento, o no están. Un recorrido sin dueño se atiende dos veces mal y la tercera vez nadie lo recuerda.]]></a:t>
            </a:r>
          </a:p>
        </p:txBody>
      </p:sp>
      <p:sp>
        <p:nvSpPr>
          <p:cNvPr id="10" name=""/>
          <p:cNvSpPr txBox="1"/>
          <p:nvPr/>
        </p:nvSpPr>
        <p:spPr>
          <a:xfrm>
            <a:off x="685800" y="29432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uede decir de una persona atendida]]></a:t>
            </a:r>
          </a:p>
        </p:txBody>
      </p:sp>
      <p:sp>
        <p:nvSpPr>
          <p:cNvPr id="11" name=""/>
          <p:cNvSpPr txBox="1"/>
          <p:nvPr/>
        </p:nvSpPr>
        <p:spPr>
          <a:xfrm>
            <a:off x="685800" y="33432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 observado, lo hecho, el material usado y lo acordado, con fecha. Los signos de la piel se describen para el registro y para consultar, no para interpretar su causa ni su significado; ese límite viene del curso 14 y se mantiene aquí.]]></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inco momentos: antes, al llegar, durante, al salir y después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04]]></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ato personal es un punto de contacto más]]></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pide sólo lo que sirve para atender, se guarda con dueño y acceso limitado, se atiende la petición de borrar y no se comparte con nadie del equipo que no lo necesite para su función. Delante de la ley federal de datos personales el establecimiento es el responsable del tratamiento, así que el aviso de privacidad es suyo: no lo redacta el proveedor del calendario ni lo concede una cámara de comercio. Lo que esa ley no admite es improvisar: si el dato registrado toca la salud de la persona, pide consentimiento expreso y por escrito (F-021, art. 8; consultado 2026-10-2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inco momentos: antes, al llegar, durante, al salir y después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04]]></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corrido se corrige por tramos]]></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se rediseña todo de una vez: se toma el tramo donde más se caen las citas, se escribe quién lo cumple y se revisa en el siguiente periodo con los datos propio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registra: la hoja de la persona atendid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0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mínimo sirve para que la segunda visita empiece donde terminó la primera. Cuatro cosas: qué servicio se prestó y en qué fecha, qué material se usó con su lote, del OA 5, y cuánto tiempo llevó; qué se dijo en la explicación y qué respondió la persona; y qué se acordó para después, con fec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registra: la hoja de la persona atendid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0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atos de contacto se piden sólo si sirven para el servicio, y ahí no termina el asunto: la Ley Federal de Protección de Datos Personales en Posesión de los Particulares, publicada en el Diario Oficial de la Federación el 20 de marzo de 2025, obliga en su artículo 5 a observar los principios de licitud, finalidad, lealtad, consentimiento, calidad, proporcionalidad, información y responsabilidad (F-021; consultado 2026-10-2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registra: la hoja de la persona atendid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0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ente a esa ley, que es federal y no depende de la ciudad, el negocio es el responsable del tratamiento: los datos se guardan en un lugar con dueño, con límite de quién puede leerlos y con una forma de atender la petición de borrarlos.]]></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cosas que no van en esa hoja. Los resultados de un producto se describen como observación, no como certezas sobre el cuerpo: esta lección no interpreta signos ni afirma qué son, y ese límite viene del curso 14. No se anotan suposiciones sobre la vida de la persona, ni apodos, ni opiniones sobre su aspect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registra: la hoja de la persona atendid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0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renglón que cambia la regla: si lo que se registra atañe a su salud —lo que le salió, lo que le molesta, el antecedente que ella cuenta—, esa ley lo clasifica como dato sensible y exige consentimiento expreso y por escrito, con firma autógrafa, electrónica o un mecanismo de autenticación (F-021, art. 8; consultado 2026-10-2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registra: la hoja de la persona atendid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0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otografía «antes y después» es un dato suyo, no un material del negocio: el aviso de privacidad debe decir la identidad y el domicilio del responsable, qué datos se tratan señalando los sensibles, con qué finalidad, cómo limitar el uso y cómo ejercer los derechos, y se pone a disposición en el momento en que los datos se obtienen (F-021, arts. 15 y 16). Redactar ese aviso es responsabilidad de cada establecimiento y se resuelve con asesoría: aquí se dice qué debe contener la ley, no se escribe por t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registra: la hoja de la persona atendida]]></a:t>
            </a:r>
          </a:p>
        </p:txBody>
      </p:sp>
      <p:pic>
        <p:nvPicPr>
          <p:cNvPr id="3" name="" descr="Los cinco momentos del recorrido">
            <a:hlinkClick r:id="rId3" tooltip="Los cinco momentos del recorrid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momento tiene una pregunta y alguien con nombre que lo cumpl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6-r01-oa06-recorrido-del-cliente"/>
              </a:rPr>
              <a:t><![CDATA[Ver imagen original en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promete: la frontera de la conversac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0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romesa se sostiene si tres cosas están escritas: el paso que la hace posible, el tiempo real que toma y quién responde si no se cumple. Con esas tres se puede decir: «este servicio dura tanto, según nuestra hoja de tiempos, se hace con tal material, y si algo no te gusta me lo dices aquí». Sin ellas la frase se vuelve compromiso vací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promete: la frontera de la conversac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0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no es una recomendación de cortesía: la información o publicidad relativa a bienes, productos o servicios debe ser veraz, comprobable y clara, y estar exenta de textos, imágenes o descripciones que induzcan a error o confusión por engañosas o abusivas, dice el artículo 32 de la Ley Federal de Protección al Consumidor (F-019; consultado 2026-10-25).]]></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artículo 42 va más lejos y cierra el recorrido: el proveedor está obligado a suministrar el servicio de acuerdo con los términos y condiciones ofrecidos o implícitos en la publicidad. Lo que se dijo en el mostrador obliga igual que lo que se publicó.]]></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promete: la frontera de la conversac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0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el mapa de recorrido lleva al lado de cada punto de contacto la frase autorizada y su límite, con la hoja de tiempos del OA 3 y las fichas del OA 5 delante. Lo que se puede sostener es el modo de trabajar: que la cabina se verifica antes de la primera cita del día, que se puede pedir pausa o posponer un servicio, que se registra qué material se usó.]]></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promete: la frontera de la conversac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0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promete nunca es un resultado sobre el cuerpo ni que el malestar de alguien se va a resolver con esto; en el terreno sanitario la Ley General de Salud añade su propia vara en el artículo 306, fracción I: la información del mensaje sobre calidad, origen, pureza, conservación, propiedades y beneficios de empleo deberá ser comprobable (F-002; consultado 2026-10-25).]]></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parece algo que no se puede explicar con la información del producto, se aplica lo que enseña el curso 14, y esa conversación es el momento de hablar con un profesional sanitario, no de asegurar nad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promete: la frontera de la convers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0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del recorrido, con la decisión que les corresponde. El dinero, las multas y el contenido del aviso de privacidad no se afirman aquí: los montos los fija cada establecimiento y el aviso lo redacta el responsable con su asesorí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04]]></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2143125"/>
                <a:gridCol w="2714625"/>
                <a:gridCol w="3257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azón que se puede sosten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ga una consulta a horas absurdas y nadie respo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scribe un horario de respuesta con nombre y una frase co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imera respuesta es un punto de contacto y se puede me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ersona pregunta el precio y le contestan con una cifra improvis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xhibe la tarifa de los servicios principales y el monto total se informa de forma vi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ey Federal de Protección al Consumidor lo dispone en sus artículos 57 y 7 Bis (F-019).]]></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04]]></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2143125"/>
                <a:gridCol w="2714625"/>
                <a:gridCol w="3257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azón que se puede sosten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uien promete un resultado sobre el cuer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suspende la frase y se reemplaza por lo que dice la 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ublicidad debe ser veraz y comprobable, y lo ofrecido obliga (F-019, arts. 32 y 4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abina no está verificada y la persona ya lleg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ospone hasta cumplir la lista del curso 13 y se regi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eguridad no se negocia para no perder una c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04]]></a:t>
            </a:r>
          </a:p>
        </p:txBody>
      </p:sp>
      <p:graphicFrame>
        <p:nvGraphicFramePr>
          <p:cNvPr id="7" name="" descr=""/>
          <p:cNvGraphicFramePr>
            <a:graphicFrameLocks noGrp="1"/>
          </p:cNvGraphicFramePr>
          <p:nvPr/>
        </p:nvGraphicFramePr>
        <p:xfrm>
          <a:off x="514350" y="1257300"/>
          <a:ext cx="8115300" cy="3162300"/>
        </p:xfrm>
        <a:graphic>
          <a:graphicData uri="http://schemas.openxmlformats.org/drawingml/2006/table">
            <a:tbl>
              <a:tblPr firstRow="1" bandRow="1"/>
              <a:tblGrid>
                <a:gridCol w="2143125"/>
                <a:gridCol w="2714625"/>
                <a:gridCol w="3257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azón que se puede sosten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ersona pide una imagen suya para publ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le entrega el aviso de privacidad, se registra el consentimiento y si no quiere no se ha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 imagen es un dato personal y la ley federal pone el aviso a cargo del establecimiento (F-021, arts. 15 y 1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le suma un servicio «que estaba ahí» y se cobra al f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agrega: se pregunta antes y se anota la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a ley prohíbe prestar servicios adicionales no solicitados y aplicar cargos sin consentimiento (F-019, art. 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04]]></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2143125"/>
                <a:gridCol w="2714625"/>
                <a:gridCol w="3257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azón que se puede sosten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uelve incómoda y lo dice en la desped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scucha, se registra y se revisa el paso con su fu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aviso temprano corrige un tramo; discutir pierde la vis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pués de la visita: aviso, seguimiento y agradecimien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0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viso de seguimiento se decide con datos propios y con sentido común. Sirve una sola cosa: que la persona sepa lo que se acordó y cuándo toca repetir, según la frecuencia que se definió en el OA 2 y en la agenda del OA 3. La cadencia y el canal los fija cada negocio, y la forma de medirlos es registrar, durante un periodo continuo, quién volvió después de recibir un aviso. Un mensaje sirve; tres mensajes seguidos con descuento no son atención: son la confesión de que el recorrido anterior no funcionó.]]></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pués de la visita: aviso, seguimiento y agradecimien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0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spedida es la parte del recorrido que más se descuida porque nadie la repite. Agradecer se puede decir de una forma honesta: se nombra lo que pasó («gracias por confiar; quedó registrado qué se usó y la siguiente cita es para tal día»). Y cuando alguien se va incómoda o algo salió distinto a lo esperado, el agradecimiento se parece más a escuchar: se registra qué dijo la persona, se revisa el paso con la función del OA 4 correspondiente, y se dice qué cambia la próxima vez. No se discute; se ano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pués de la visita: aviso, seguimiento y agradecimiento]]></a:t>
            </a:r>
          </a:p>
        </p:txBody>
      </p:sp>
      <p:pic>
        <p:nvPicPr>
          <p:cNvPr id="3" name="" descr="Tres columnas del recorrido">
            <a:hlinkClick r:id="rId3" tooltip="Tres columnas del recorrido"/>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se registra, lo que se promete y lo que se agradece, dicho con precis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6-r01-oa06-recorrido-del-cliente"/>
              </a:rPr>
              <a:t><![CDATA[Ver imagen original en el O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rrar el círculo: revisar el recorrido con lo que ya tie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0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corrido se revisa con lo que el negocio ya mide, no con un estándar externo. Tres preguntas sobre el periodo elegido: en qué momento se caen las citas agendadas, cuántas personas volvieron dentro de la frecuencia del OA 2, qué puntos de contacto nadie sabe quién los cumple. Las respuestas salen de la agenda del OA 3, del registro de la persona atendida y del registro de lotes del OA 5; no hace falta inventar una métrica nueva ni comprar un sistema. Con eso hay suficiente para corregir un tramo, no un organigram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rrar el círculo: revisar el recorrido con lo que ya tie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0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l cierre es honesto, porque este curso no certifica nada ni habilita para nada. Lo que deja es una pared con papeles que se pueden explicar: la propuesta del OA 1 con lo que se dejó de prometer, el menú del OA 2 con lo que se quitó, la hoja de tiempos del OA 3, las funciones del OA 4 sin cargos inventados, las fichas del OA 5 con sus lotes y este recorrido con sus cinco momentos. Todo lo demás son decisiones que requieren la normativa aplicable y una asesoría. El curso 13 sostiene la seguridad de lo que se hace; el 14, la conversación inicia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el círculo: revisar el recorrido con lo que ya tienes · Procedimiento: dibujar y sostener el recorrido en seis pasos · Paso 1 de 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0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numera los puntos de contacto reale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pieza por la última visita que atendiste y escribe, en orden, todos los momentos en que esa persona pudo enterarse de algo sobre tu negocio, incluido lo que no depende de ti. Se cuentan también los que se saltó: si nadie respondió, eso también es un punto de contacto. No corrijas nada todavía; en esta lista no se decide si algo salió bien o mal, sólo si exis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el círculo: revisar el recorrido con lo que ya tienes · Procedimiento: dibujar y sostener el recorrido en seis pasos · Paso 2 de 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0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en la lista la pregunta de cada moment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 lado derecho, escribe la pregunta que se hace la persona en ese momento, con sus palabras. ¿Me va a contestar alguien? ¿Esto es lo que me imaginaba? ¿Puedo pedir que pare? ¿Qué me acaban de hacer exactamente? ¿Vale la pena volver? Después, en cada renglón, el nombre de quien lo cumple, según las funciones del OA 4. Si un renglón tiene pregunta y no tiene nombre, ya sabes por qué se siente improvisad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el círculo: revisar el recorrido con lo que ya tienes · Procedimiento: dibujar y sostener el recorrido en seis pasos · Paso 3 de 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0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qué se registra y dónde]]></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e la hoja de la persona atendida: qué renglones se llenan siempre y cuáles sólo si aplica. Elige un lugar con dueño y con acceso limitado, y escribe cómo se corrige un dato equivocado y cómo se atiende una petición de borrar.]]></a:t>
            </a:r>
          </a:p>
        </p:txBody>
      </p:sp>
      <p:sp>
        <p:nvSpPr>
          <p:cNvPr id="9" name=""/>
          <p:cNvSpPr txBox="1"/>
          <p:nvPr/>
        </p:nvSpPr>
        <p:spPr>
          <a:xfrm>
            <a:off x="514350" y="29622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 el renglón que toca la salud de la persona: ése pide consentimiento expreso y por escrito, y su tratamiento va declarado en el aviso de privacidad que el establecimiento pone a disposición al obtener los datos (F-021, arts. 8, 15 y 1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0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xplicación que diste también se anota: es el renglón que sostiene la conversación cuando alguien dice que le habían prometido otra cos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el círculo: revisar el recorrido con lo que ya tienes · Procedimiento: dibujar y sostener el recorrido en seis pasos · Paso 4 de 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0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qué se puede decir y qué no]]></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 hoja de tiempos del OA 3 y las fichas del OA 5 al lado, formula tres frases honestas para las preguntas más frecuentes: tiempo, material, qué se puede esperar de un trabajo de estética y qué no.]]></a:t>
            </a:r>
          </a:p>
        </p:txBody>
      </p:sp>
      <p:sp>
        <p:nvSpPr>
          <p:cNvPr id="9" name=""/>
          <p:cNvSpPr txBox="1"/>
          <p:nvPr/>
        </p:nvSpPr>
        <p:spPr>
          <a:xfrm>
            <a:off x="514350" y="29622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cada una contra dos varas: que lo dicho sea comprobable y que el servicio se pueda entregar tal como se ofrece (F-019, arts. 32 y 42; F-002, art. 306 fr. I). Ponles un límite escrito a las frases que no puedes sostener y un ejemplo de alternativa, con la función de decisión del OA 4 detrá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0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improvisa una respuesta sobre el cuerpo de alguien: se sigue el curso 1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el círculo: revisar el recorrido con lo que ya tienes · Procedimiento: dibujar y sostener el recorrido en seis pasos · Paso 5 de 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0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seña la despedida y el aviso despué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qué se dice al terminar: qué se hizo, qué se usó, cómo se cuida, cuándo conviene repetir según la frecuencia del OA 2. Después define el aviso posterior: canal, cuándo se manda, qué dice y cuántas veces, con la cadencia que decida el negocio y no una regla externa. Deja por escrito cómo se recibe una respuesta incómoda: escuchar, registrar, revisar el pa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el círculo: revisar el recorrido con lo que ya tienes · Procedimiento: dibujar y sostener el recorrido en seis pasos · Paso 6 de 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0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de el regreso y corrige un solo tram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un periodo continuo, registra cuántas personas volvieron dentro de la frecuencia definida y en qué momento se cayeron las citas agendadas. Al final del periodo, elige un solo tramo del recorrido para corregir, con nombre y con fecha, y anota qué vas a mirar la próxima vez. Un tramo corregido por ciclo vale más que un mapa rediseñado tres vec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el círculo: revisar el recorrido con lo que ya tienes · Caso trabajado: ocho puntos de contacto y dos que estaban rotos (cifras ficticias) · Paso 1 de 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0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pa de partida]]></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con nombres y cifras inventados y declarados como ficticios. Estudio Nadia, dos personas, un servicio de cabina y dos de uñas. Al enumerar los puntos de contacto de la última visita salieron ocho: la publicación, la primera consulta por mensaje, la respuesta, la llegada, la cabina, el servicio, la despedida y el aviso posterior. Dos estaban sin dueño escrito: la respuesta a la primera consulta y el aviso posterior. La hoja de la persona atendida tenía renglones de sobra, pero nadie llenaba el de la explicación dad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el círculo: revisar el recorrido con lo que ya tienes · Caso trabajado: ocho puntos de contacto y dos que estaban rotos (cifras ficticias) · Paso 2 de 3]]></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corrigió]]></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signó la primera consulta a una función concreta, con un horario de respuesta y una frase corta que dice lo que se puede sostener: tiempo del servicio, material, tarifa a la vista, y que aquí no se trabaja con inyectables ni se promete un resultado sobre el cuerp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0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frase del guion se revisó con dos preguntas: si es comprobable y si el servicio la cumple tal como suena. Se reescribió el aviso posterior como una sola línea, con fecha, sin descuento y sin insistencia.]]></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hoja se movió la explicación al renglón anterior al acuerdo de la siguiente cita, para que alguien tuviera que llenarla antes de cerrar la visita, y se separó el renglón de salud con su casilla de consentimiento por escrit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0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el círculo: revisar el recorrido con lo que ya tienes · Caso trabajado: ocho puntos de contacto y dos que estaban rotos (cifras ficticias) · Paso 3 de 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0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comprobó]]></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periodo ficticio siguiente se registraron las consultas recibidas, las citas agendadas y las personas que volvieron dentro de la frecuencia del menú. Dos cosas cambiaron sin gastar nada: las consultas que se agendaron aumentaron porque la respuesta llegaba el mismo día, y el tramo roto dejó de ser la cabina: era el aviso posterior, porque se mandaba el mismo día a todas las personas, les interesara o no. Se corrigió un solo tramo, con nombre y con fecha, y el recorrido se volvió a mirar al ciclo siguient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rrar el círculo: revisar el recorrido con lo que ya tienes]]></a:t>
            </a:r>
          </a:p>
        </p:txBody>
      </p:sp>
      <p:pic>
        <p:nvPicPr>
          <p:cNvPr id="3" name="" descr="Checklist del recorrido, antes de abrir">
            <a:hlinkClick r:id="rId3" tooltip="Checklist del recorrido, antes de abrir"/>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una por tramo del dí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6-r01-oa06-recorrido-del-cliente"/>
              </a:rPr>
              <a:t><![CDATA[Ver imagen original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04]]></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tender el recorrido como improvisación. Cada punto de contacto se resuelve como salga, según quién esté parada enfrente. La persona recibe dos versiones distintas según el día, y en el negocio nadie puede decir qué se le dijo a quién cuando aparece un reclamo.]]></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r un resultado para cerrar la cita. La frase funciona ese día y cuesta el mes siguiente: se crea una expectativa que ningún material del OA 5 sostiene y que depende de cada persona. Cuando aparece el malestar, la conversación se vuelve defensa en lugar de registro y consult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04]]></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r todo sobre la persona atendida. Apodos, opiniones sobre su aspecto, suposiciones sobre su vida, imágenes sin permiso. Un registro que parece detallado es un registro que alguien puede leer y usar mal; se guarda lo que sirve para atenderla mejor y nada más.]]></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sistir en lugar de avisar. Tres mensajes seguidos con descuento no son un seguimiento: son la confesión de que la visita anterior no sostuvo nada. El aviso sirve para recordar lo acordado, una sola vez y con una intención clar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0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punto de contacto tiene dueño escrito: si no lo tiene, se atiende como salg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registro entra sólo lo que sirve para atender mejor: observación, material con lote, explicación y acuerdo.]]></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promete el modo de trabajar, nunca un resultado sobre el cuerpo de una persona: lo dicho en el mostrador obliga igual que lo publicado (F-019, art. 42).]]></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algo que no se puede explicar con la información del producto, se sigue el curso 14 y se consult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0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a se agrega ni se cobra sin que la persona lo haya pedido o aceptado: los servicios adicionales y los cargos piden consentimiento previo expreso (F-019, art. 10).]]></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atos se piden por una finalidad escrita y las imágenes piden aviso de privacidad y consentimiento: ante la ley federal el responsable es el establecimiento (F-021, arts. 5 y 15).]]></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dato registrado toca la salud de la persona, se trata como dato sensible y pide consentimiento expreso y por escrito (F-021, art. 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04]]></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es caminos, escritos en el mapa del recorrido. Uno: durante o después del servicio aparece algo que no se puede explicar con la información del producto o del procedimiento, o una persona reporta molestia; se detiene el paso, se registra lo observado con sus palabras, se guarda el material y su lote y se indica que lo valore un profesional sanitario, como enseña el curso 14. Nadie del equipo interpreta ni asegura qué pasó.]]></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04]]></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os: cuando la persona pide algo que el menú no sostiene, se pospone o se remite, sin prometer un resultado; si la conversación se pone tensa por un precio o por algo que se dijo en la publicidad, la persona consumidora está protegida por la ley federal de la materia y ante la PROFECO, que es quien la hace valer (F-020; consultado 2026-10-2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04]]></a:t>
            </a:r>
          </a:p>
        </p:txBody>
      </p:sp>
      <p:sp>
        <p:nvSpPr>
          <p:cNvPr id="7" name="" descr=""/>
          <p:cNvSpPr/>
          <p:nvPr/>
        </p:nvSpPr>
        <p:spPr>
          <a:xfrm>
            <a:off x="514350" y="1219200"/>
            <a:ext cx="8115300" cy="32099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2099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es: cuando el asunto es de datos personales o de imágenes, la base es federal y no cambia por ciudad ni por estado: el aviso de privacidad, el consentimiento expreso por escrito para un dato sensible y los medios para ejercer los derechos son carga del establecimiento (F-021, arts. 8, 15 y 16). Esta lección dice qué exige la ley; no redacta tu aviso, no decide tus plazos de conservación y no sustituye la asesoría en la materia.]]></a:t>
            </a:r>
          </a:p>
        </p:txBody>
      </p:sp>
      <p:sp>
        <p:nvSpPr>
          <p:cNvPr id="10" name=""/>
          <p:cNvSpPr txBox="1"/>
          <p:nvPr/>
        </p:nvSpPr>
        <p:spPr>
          <a:xfrm>
            <a:off x="685800" y="34194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 que sí varía según el municipio o la alcaldía y la entidad federativa es el aviso de apertura del local y el aviso sanitario: se verifica el propio ante la autoridad correspondient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pregunta por un servicio y nadie le responde hasta dos días después. ¿Qué es eso en el recorri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detalle sin importancia, porque todavía no es client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punto de contacto sin dueño escrito: información que la persona usó para decidir.]]></a:t>
            </a:r>
          </a:p>
        </p:txBody>
      </p:sp>
      <p:sp>
        <p:nvSpPr>
          <p:cNvPr id="11" name=""/>
          <p:cNvSpPr txBox="1"/>
          <p:nvPr/>
        </p:nvSpPr>
        <p:spPr>
          <a:xfrm>
            <a:off x="666750" y="3390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problema del canal de mensajes, que se resuelve cambiándolo.]]></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falta de interés de la persona por el servici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promesa puede sostener un negocio de estética frente a una persona que lleg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resultado sobre su cuerpo, porque así se decide ante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malestar que reporta se le va a resolver con el servicio.]]></a:t>
            </a:r>
          </a:p>
        </p:txBody>
      </p:sp>
      <p:sp>
        <p:nvSpPr>
          <p:cNvPr id="11" name=""/>
          <p:cNvSpPr txBox="1"/>
          <p:nvPr/>
        </p:nvSpPr>
        <p:spPr>
          <a:xfrm>
            <a:off x="666750" y="3076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modo de trabajar: cabina verificada, tiempo real y registro del material usad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va a quedar igual que la persona de la publicació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comenta que en la publicación del negocio aparecía un resultado concreto y aquí no ocurrió. ¿Qué hace esa frase en el recorrid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ada: la publicación es marketing y no compromete al servicio.]]></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 un punto de contacto más: lo ofrecido en la publicidad obliga al proveedor, según la ley federal de protección al consumidor.]]></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 culpa de la persona por entender mal la foto.]]></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resuelve regalando el siguiente servici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hoja de la persona atendida debe guardar observaciones sobre su aspecto y apodos para que el equipo la trate igu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aviso después de la visita debe ser una sola comunicación con una intención clara, no una secuencia de descuento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n la hoja se anota una reacción en la piel que la persona contó, basta con el consentimiento tácito porque ya pagó el servici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momento del recorrido con la pregunta que la persona se hace ahí.]]></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ntes de llegar]]></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l llegar]]></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urante el servici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espués de la visita]]></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to es lo que me imaginab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0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uedo pedir que pare si algo no me gust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e avisaron o me persiguieron?]]></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e va a contestar alguien que sep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la hoja de la persona atendida se anota el servicio, el material con su ___ y la ___ que se le di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que alguien podría decir en el mostrado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ede deci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e dic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o redacta el establecimiento con asesorí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servicio dura el tiempo que tenemos escrito en la hoja propi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e usó tal material, y quedó anotado el lote en tu hoj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tarifa de los servicios principales está publicada y a la vist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0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n esto se te quita lo que te molesta en la piel]]></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quí se consigue lo mismo que en la foto, es segur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Te sumamos un extra que estaba listo y al final lo pagas]]></a:t>
            </a:r>
          </a:p>
        </p:txBody>
      </p:sp>
      <p:sp>
        <p:nvSpPr>
          <p:cNvPr id="10" name=""/>
          <p:cNvSpPr txBox="1"/>
          <p:nvPr/>
        </p:nvSpPr>
        <p:spPr>
          <a:xfrm>
            <a:off x="514350" y="2305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Qué datos exactos trata este negocio, con qué finalidad y cómo se ejercen los derechos]]></a:t>
            </a:r>
          </a:p>
        </p:txBody>
      </p:sp>
      <p:sp>
        <p:nvSpPr>
          <p:cNvPr id="11" name=""/>
          <p:cNvSpPr txBox="1"/>
          <p:nvPr/>
        </p:nvSpPr>
        <p:spPr>
          <a:xfrm>
            <a:off x="514350" y="2981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Cuánto tiempo se guardan las hojas de atención en este local]]></a:t>
            </a:r>
          </a:p>
        </p:txBody>
      </p:sp>
      <p:sp>
        <p:nvSpPr>
          <p:cNvPr id="12" name=""/>
          <p:cNvSpPr txBox="1"/>
          <p:nvPr/>
        </p:nvSpPr>
        <p:spPr>
          <a:xfrm>
            <a:off x="514350" y="3343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ecorrido tiene un punto de contacto mal atendid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consulta del día anterior se respondió en el horario escrito.]]></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abina se verificó con la lista de apertura antes de la primera cita.]]></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le dijo que el malestar que reportaba se resolvería con el servicio.]]></a:t>
            </a:r>
          </a:p>
        </p:txBody>
      </p:sp>
      <p:sp>
        <p:nvSpPr>
          <p:cNvPr id="12"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material usado quedó registrado con su lote y la fech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0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aviso posterior se mandó una sola vez, con la fecha acordad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6-r01-oa06-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6-r01-oa06-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6-r01-oa06-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6-r01-oa06-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6-r01-oa06-ex05]]></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0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6-r01-oa06-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6-r01-oa06-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6-r01-oa06-ex08]]></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6-r01-oa06-ex09]]></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6-r01-oa06-ex10]]></a:t>
            </a:r>
          </a:p>
        </p:txBody>
      </p:sp>
      <p:sp>
        <p:nvSpPr>
          <p:cNvPr id="12" name=""/>
          <p:cNvSpPr txBox="1"/>
          <p:nvPr/>
        </p:nvSpPr>
        <p:spPr>
          <a:xfrm>
            <a:off x="514350" y="29813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mostrar el mapa con sus cinco momentos, el dueño de cada punto de contacto y la hoja de registro con lo que se dice y lo que n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04]]></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tres columnas y escribe, en tu negocio, quién cumple el primer punto de contacto y qué se promete ahí.]]></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las últimas tres visitas y escribe sus puntos de contacto en orden, con la pregunta de cada momento y con un nombre. Marca los renglones que nadie llenó: dónde se cayó la conversación, qué no se registró y qué se dijo que no estaba escrito. Corrige uno solo de esos tramos esta semana y anota en qué fecha lo vas a volver a mirar.]]></a:t>
            </a:r>
          </a:p>
        </p:txBody>
      </p:sp>
      <p:sp>
        <p:nvSpPr>
          <p:cNvPr id="9" name=""/>
          <p:cNvSpPr txBox="1"/>
          <p:nvPr/>
        </p:nvSpPr>
        <p:spPr>
          <a:xfrm>
            <a:off x="514350" y="3733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errar el recorri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04]]></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781300"/>
                <a:gridCol w="5334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o de con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o momento donde alguien se entera de algo del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nco mome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 al llegar, durante, al salir y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míni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vicio, fecha, material con lote, explicación y acuer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 sosten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odo de trabajar, nunca un resultado en el cuer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errar el recorri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04]]></a:t>
            </a:r>
          </a:p>
        </p:txBody>
      </p:sp>
      <p:graphicFrame>
        <p:nvGraphicFramePr>
          <p:cNvPr id="7" name="" descr=""/>
          <p:cNvGraphicFramePr>
            <a:graphicFrameLocks noGrp="1"/>
          </p:cNvGraphicFramePr>
          <p:nvPr/>
        </p:nvGraphicFramePr>
        <p:xfrm>
          <a:off x="514350" y="1257300"/>
          <a:ext cx="8115300" cy="2257425"/>
        </p:xfrm>
        <a:graphic>
          <a:graphicData uri="http://schemas.openxmlformats.org/drawingml/2006/table">
            <a:tbl>
              <a:tblPr firstRow="1" bandRow="1"/>
              <a:tblGrid>
                <a:gridCol w="2781300"/>
                <a:gridCol w="5334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o pos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comunicación útil, con cadencia propia y sin insist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blicidad en el recorr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formación veraz y comprobable; lo ofrecido obli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sen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ud registrada: consentimiento expreso y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errar el recorrid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0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6-r01-oa06-recorrido-del-cliente"/>
              </a:rPr>
              <a:t><![CDATA[Abrir el juego en el O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recorrid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punto de contacto?]]></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recorrid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lquier momento en que una persona puede enterarse de algo sobre el negocio: la publicación, la respuesta, la puerta, la cabina, la despedida, el aviso. Cada uno se escribe con la pregunta que genera y con un nombre que lo cumple.]]></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recorrid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cosas registra la hoja de una visit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recorrid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servicio se hizo y con qué tiempo, qué material se usó con su lote, qué explicación se dio y qué se acordó para después. Con eso la siguiente visita puede empezar donde terminó esta.]]></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recorrid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puede prometer en este negocio?]]></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recorrid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modo de trabajar: cabina verificada antes de la primera cita, tiempo real del servicio según la hoja propia, registro del material usado. Nunca un resultado sobre el cuerpo de una persona.]]></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recorrid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ierra el recorrido cuando algo salió distinto?]]></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recorrid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uchando y registrando con las palabras de la persona, revisando el paso con su función, diciendo qué cambia la próxima vez. Si el asunto es sobre su cuerpo, se sigue el curso 14.]]></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recorrid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publicación forma parte del recorrido y no del «margen comercial»?]]></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recorrid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información y la publicidad de un servicio deben ser veraces y comprobables, y el proveedor está obligado a suministrar el servicio conforme a lo ofrecido o implícito en la publicidad (F-019, arts. 32 y 42). Lo que se escribió en la publicación se cobra en el mostrador.]]></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recorrid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os cosas cambian cuando el registro toca la salud de la persona?]]></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recorrid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0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sa a ser dato personal sensible: exige consentimiento expreso y por escrito (F-021, art. 8) y el aviso de privacidad debe declarar esos datos de forma separada, con las finalidades y los medios para ejercer los derechos (F-021, art. 15). El aviso lo redacta el establecimiento.]]></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0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erre de este curso se comprueba con el mapa en la mano: los puntos de contacto escritos en orden, la pregunta que cada uno genera y el nombre de quien la cumple; la hoja de registro con servicio, fecha, material con lote y explicación; las tres frases que se pueden decir y la lista de lo que no se promete; el aviso de privacidad a la vista cuando se piden datos y el consentimiento por escrito cuando se toca la salud; la despedida y el aviso posterior con su cadencia medida en datos propios.]]></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0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curso no certifica nada ni habilita para nada: deja un negocio donde se puede explicar qué se hace, con qué y hasta cuándo, y un recorrido que empieza antes de que alguien cruce la puerta. El curso 13 sostiene la seguridad de lo que se hace, el 14 abre la conversación que no se resuelve aquí, y el 17 sigue con las cuentas. Esta lección describe obligaciones federales, locales o de práctica según la fuente indicada en cada afirmación.]]></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0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requisitos de apertura, sanitarios y fiscales de un establecimiento de estética dependen de su municipio o alcaldía y de su entidad federativa: verifique los suyos con la autoridad correspondiente antes de operar. Nada de este curso sustituye la valoración de un profesional de la salud.]]></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0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0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9 · Ley Federal de Protección al Consumidor, artículos 5, 7, 7 Bis, 10, 32, 42 y 57 · http://www.diputados.gob.mx/LeyesBiblio/pdf/LFPC.pdf · consulta: 2026-10-25 · alcance: Alcance federal, México; texto vigente con última reforma del DOF del 12-12-2025. Se citan el art. 57 (tarifa de los principales servicios a la vista), el 7 Bis (monto total notorio y visible), el 10 (prohibido sumar servicios no solicitados o cobrar sin consentimiento), el 32 (publicidad veraz y comprobable) y el 42 (obligado a dar el servicio conforme a lo ofrecido). Sin montos de multa.]]></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0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1 · Ley Federal de Protección de Datos Personales en Posesión de los Particulares, nueva ley publicada en el DOF el 20 de marzo de 2025: arts. 2 fr.]]></a:t>
            </a:r>
          </a:p>
        </p:txBody>
      </p:sp>
      <p:sp>
        <p:nvSpPr>
          <p:cNvPr id="8" name=""/>
          <p:cNvSpPr txBox="1"/>
          <p:nvPr/>
        </p:nvSpPr>
        <p:spPr>
          <a:xfrm>
            <a:off x="514350" y="2209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I, 5, 8, 15 y 16 · https://www.ordenjuridico.gob.mx/Documentos/Federal/html/wo125102.html · consulta: 2026-10-25 · alcance: Alcance federal, México, para particulares. Reabierta 2026-10-25; encabezado «Nueva Ley publicada en el DOF el 20 de marzo de 2025». El art.]]></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0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5 lista los principios; el 8 exige consentimiento expreso y por escrito para datos sensibles (la salud lo es, art. 2 fr. VI); los 15 y 16 fijan el aviso de privacidad. Hueco: la autoridad sucesora no se nombra: no se verificó en fuente oficial.]]></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0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2 · Ley General de Salud, publicidad sanitaria: artículo 306, fracciones I, II y IV · https://www.diputados.gob.mx/LeyesBiblio/pdf/LGS.pdf · consulta: 2026-10-25 · alcance: Alcance federal, México. Encabezado del PDF: texto vigente con reformas publicadas en el DOF el 15-01-2026. Se usa la fr. I: la información sobre calidad, origen, pureza, conservación y beneficios de empleo debe ser comprobable. Hueco declarado: no se cita el Reglamento en materia de publicidad ni se afirma qué productos requieren autorización o aviso; ese texto no se abrió.]]></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0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0 · PROFECO, «Derechos Básicos de las Personas Consumidoras» · https://www.gob.mx/profeco/documentos/derechos-basicos-del-consumidor?state=published · consulta: 2026-10-25 · alcance: Alcance federal, México (autoridad de protección al consumidor). Se usa sólo para señalar quién protege a la persona consumidora y con qué fundamento, citando la Ley Federal de Protección al Consumidor. La extracción devolvió los títulos comprimidos, así que no se copian frases largas de esa página ni se le atribuye redacción normativa: para eso está F-019.]]></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6-recorrido-del-cliente"/>
              </a:rPr>
              <a:t><![CDATA[El recorrido de la persona atendida: de la primera vez que te ve a la segunda visi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0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de la casa, 2026-10-25; revisión por profesional sanitario: no realizada, pendiente. Asesoría en materia de datos personales y asesoría fiscal: no realizadas, pendientes: la lección cita lo que exige la ley federal de datos personales (arts. 5, 8, 15 y 16) y lo que exige la ley federal de protección al consumidor (arts. 7 Bis, 10, 32, 42 y 57), pero no redacta el aviso de privacidad del negocio ni fija sus plazos de conservación. Fuentes: registro de fuentes verificadas de la casa, entradas F-002, F-019, F-020 y F-021, reabiertas o verificadas el 2026-10-25. Material introductori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104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2026-10-26T02:38:24Z</dcterms:created>
  <dcterms:modified xsi:type="dcterms:W3CDTF">2026-10-26T02:38:24Z</dcterms:modified>
  <dc:title>El recorrido de la persona atendida: de la primera vez que te ve a la segunda visita</dc:title>
  <dc:description>Presentación editable del OA «El recorrido de la persona atendida: de la primera vez que te ve a la segunda visita». Enlace: https://saludyestetica.lumbre.lat/object/sye-c16-r01-oa06-recorrido-del-cliente</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