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presProps" Target="presProps.xml"/>
  <Relationship Id="rId113" Type="http://schemas.openxmlformats.org/officeDocument/2006/relationships/viewProps" Target="viewProps.xml"/>
  <Relationship Id="rId11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veedores e inventario sin sorpresas: qué entra a la cabina y bajo qué condición»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veedores e inventario sin sorpresas: qué entra a la cabina y bajo qué condición»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veedores e inventario sin sorpresas: qué entra a la cabina y bajo qué condición»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familias de compra y una responsabilidad que termina en tu estant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familias de compra y una responsabilidad que termina en tu estant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familias de compra y una responsabilidad que termina en tu estant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traer la etiqueta y qué le puedes pedir al proveedor» (2 de 7).]]></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traer la etiqueta y qué le puedes pedir al proveedor» (3 de 7).]]></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traer la etiqueta y qué le puedes pedir al proveedor» (4 de 7).]]></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traer la etiqueta y qué le puedes pedir al proveedor» (5 de 7).]]></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traer la etiqueta y qué le puedes pedir al proveedor» (6 de 7).]]></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debe traer la etiqueta y qué le puedes pedir al proveedor» (7 de 7).]]></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lote importa: el día que algo sale mal» (2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lote importa: el día que algo sale mal» (3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lote importa: el día que algo sale mal» (4 de 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ómo decide la cabina si un product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revisiones en la recepción del pedido, antes de guardar nada en el es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nel: lo que está prohibido, lo que exige condiciones y lo que decides tú» (2 de 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nel: lo que está prohibido, lo que exige condiciones y lo que decides tú» (3 de 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ranel: lo que está prohibido, lo que exige condiciones y lo que decides tú» (4 de 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tación, caducidad y la lista de lo que no entra» (2 de 4).]]></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tación, caducidad y la lista de lo que no entra» (3 de 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tación, caducidad y la lista de lo que no entra» (4 de 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se pide, qué se guarda y para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documentos del pedido y la decisión que cada uno hace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mínimo de un servicio se calcula, no se intuye» (2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mínimo de un servicio se calcula, no se intuye» (3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inventario mínimo de un servicio se calcula, no se intuye» (4 de 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proveedores y armar el inventa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s dos familias de lo que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columna para productos cosméticos que se aplican y otra para insumos de higiene y operación. En cada renglón apunta qué se revisa al recibir: en los primeros, etiqueta, lote, instrucciones y fecha; en los segundos, estado del empaque, limpieza y destino. Esta hoja es la que se tendrá en la puerta de atrás; sin ella, la revisión depende del ánim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proveedores y armar el inventa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rma la hoja de vida de cada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renglón por proveedor con: qué vende, si fabrica, importa o distribuye, en cuántos días repone, cómo documenta el lote, qué aceptó devolver y qué no, y cuántas veces en el trimestre le devolviste producto por no cumplir la lista de recepción. Las buenas prácticas de fabricación obligan a quien procesa o importa cosméticos (F-005), así que esa condición se pregunta y se anota. Ninguna marca sale recomendada: sale evaluada con datos prop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proveedores y armar el inventa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visa el pedido antes de guar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lista de siete comprobaciones: etiqueta en español y legible, lote visible, instrucciones cuando la norma las pide, responsable con domicilio, fecha de caducidad suficiente, ausencia de promesas de medicamento y envase intacto. Lo que falla se separa físico y documentalmente: no se mezcla con el stock bueno, se fotografía, se guarda su etiqueta y se notifica por escrito al mismo tiempo que se dev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proveedores y armar el inventa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Registra entrada con lote y desti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icha de existencias: producto, presentación, proveedor, fecha de compra, lote, caducidad, cantidad y en qué servicios se usa. Cuando una atención consume el producto, el lote pasa a la ficha de atención del curso 14. Es el mismo movimiento que se hace en almacén, con una sola diferencia: aquí la trazabilidad protege a una persona sentada en la silla, no a un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proveedores y armar el inventa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alcula el mínimo y el punto de repos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gue la aritmética sin inventar números: insumos por servicio veces servicios por semana medidos en la agenda, igual consumo semanal. Consumo semanal veces los días de reposición que declares para cada proveedor, igual necesidad del ciclo. A esa necesidad se suma el margen que el negocio decide y se anota como punto de reposición. El resultado se escribe en la hoja de existencias, se revisa cada semana y se recalcula cuando cambia el menú o cambi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valuar proveedores y armar el inventario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ierra el mes con tres miradas co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vez al mes: qué caduca en los próximos treinta días, qué unidades salieron sin lote anotado y qué servicio se improvisó o se suspendió por falta de insumo. Los tres datos se llevan a la reunión del equipo y de ahí sale una sola corrección para el mes siguiente, como en el OA 3. Los montos ahorrados o perdidos se calculan con tus precios, que siguen siendo configurables por cada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recepción, un rechazo y un mínimo calculad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pedido que llegó y lo que se encont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on nombre y cifras inventados y declarados como ficticios. Cabina Renacimiento, dos personas que atienden, un pedido de veinticuatro unidades: ocho frascos de decolorante, seis tubos de tinte y diez esmaltes. En la revisión de recepción, los ocho frascos de decolorante no traen instrucciones de uso en el envase ni instructivo anexo, que es lo que la norma exige para ese producto (F-004, cl. 5.1.8.1). Los diez esmaltes tienen el número de lote prácticamente ilegible por el roce del empaque, contra la cláusula 5.1.7.1. Los seis tubos de tinte pasan: etiqueta en español, lote, fecha, domicilio del responsable e instrucciones. Unidades rechazadas: ocho más diez, dieciocho de veinticuatro. Unidades que entran al estante: se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recepción, un rechazo y un mínimo calculad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El mínimo de un servicio, con aritm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gunda parte del mismo caso ficticio. Para el servicio de esmaltado, la lista por atención es: un par de guantes, dos toallas de papel, un aplicador y una lima desechable. El registro de la agenda marcaba veintiocho servicios de ese tipo por semana. Consumo semanal: veintiocho unidades de cada línea. El proveedor repone en quince días, dato preguntado y anotado en la hoja del proveedor: veintiocho por dos semanas, igual cincuenta y seis. El margen que el negocio decidió fue de doce: cincuenta y seis más doce, sesenta y ocho unidades por línea como punto de reposición. Ninguna de esas cifras es un estándar del sector: son las suyas, y se recalculan cuando cambi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una recepción, un rechazo y un mínimo calculado (cifras ficti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veía cuatro semanas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en el caso ficticio, el cuaderno de rechazos tenía dos anotaciones y la hoja de proveedores registraba una devolución formal. Los esmaltes que caducaban en noventa días bajaron de cuatro cajas pedidas a una, porque el consumo semanal ya estaba medido. No se afirma ningún ahorro en dinero: los precios y los montos quedan configurables por cada establecimiento. Lo que sí se midió fue el tiempo: la revisión de recepción tomaba cuatro minutos por caja y el conteo semanal, quince minutos bloqueados en la agenda. Y quedó pendiente una pregunta que esta lección no responde: cómo se registra contablemente la devolución, que se resuelve con la asesoría fiscal d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verificación al recibir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antes de guardar la primer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4 de 4).]]></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5).]]></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5 de 5).]]></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aceptarla para uso: la identificación del lote es obligatoria en todos los cosméticos preenvasados de la norma, y sin él no hay forma de acotar un reti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M-141-SSA1/SCFI-2012 exige la declaración del lote en todos los productos alcanzados, en el envase primario o en el secundario (cláusula 5.1.7.1). El lote es lo que permite saber qué unidades exactas entraron al salón; sin él, un retiro se vuelve estante comp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ote es la cantidad elaborada en un mismo ciclo, integrada por unidades homogéneas (F-004, cl. 3.1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no es una oferta válida: el Reglamento prohíbe la venta a granel de tintes, permanentes, alaciadores, decolorantes y depilato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tículo 193 del Reglamento de Control Sanitario de Productos y Servicios prohíbe expresamente la venta a granel de esos productos; la cantidad pequeña no cambia el carácter de la venta. El artículo 194 regula el granel permitido, que no es el de esa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ohibición del art. 193 incluye además los productos de tratamiento que contengan vitaminas, proteínas, lecitina, hidroquinona o liposomas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a norma es de observancia obligatoria para los establecimientos dedicados al proceso o a la importación de cosméticos comercializados en el país. Un negocio que aplica productos industriales no es fabricante; otra cosa es que empiece a elaborar o envasar producto propio, y entonces el terreno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ampo de aplicación de la NOM-259-SSA1-2022 son los establecimientos que procesan o importan (F-0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M-141-SSA1/SCFI-2012 las exige de forma expresa en esos productos, en la superficie de información del envase o en un instructivo anexo. Por eso la ausencia de instrucciones es un motivo de rechazo en la recepción y no un detalle de pres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láusula 5.1.8.1 de la norma de etiquetado (F-004;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te → Acotar qué unidades se retiran si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de caducidad → Decidir cuánto comprar y en qué orden se consu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strucciones de uso → Aplicar el producto como lo declaró su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mbre y domicilio del responsable → Saber a quién dirigirse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son información obligatoria de la etiqueta en los casos que corresponden (F-004, cl. 5.1.6.1, 5.1.7.1 y 5.1.8.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iclo · homogéneas ·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finición de lote y la obligación de declarar la fecha vienen de la norma de etiquetado: la primera hace posible la trazabilidad y la segunda hace posible la ro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cláusulas 3.15 y 5.3.6; consultado 2026-10-2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ecolorante en polvo que llega en bolsa reopened → No se compra a gr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Tinte ofrecido por kilo, sin envase original → No se compra a gran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rema de masaje permitida a granel, en envase cerrado herméticamente → Granel sólo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cipientes y utensilios de reparto, limpios y separados por producto → Granel sólo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Guantes de nitrilo en caja cerrada → Se revisa como insumo d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Toallas desechables con el empaque intacto → Se revisa como insumo de hig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l artículo 193 del Reglamento cierra la primera columna; el artículo 194 pone las condiciones de la segunda (F-0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s etiquetas que estorbaban se desprendieron para aprovechar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sprender la etiqueta destruye la única fuente que la norma manda poner en el envase: lote, fecha, instrucciones y responsable. Aprovechar el envase nunca justifica perder la identidad d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debe permanecer disponible hasta el momento de su compra y uso (F-004, cl. 5.1.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6-r01-oa05-proveedores-e-inventario]]></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el producto que más se usa en tu cabina y responde por escrito cinco líneas: quién lo vende, si fabrica, importa o distribuye, qué datos trae su envase de los que exige la norma, en qué fecha caduca y cuántas unidades se consumen por semana en tu agenda. Escribe después una sola decisión: qué vas a empezar a exigir en la recepción del pedido y qué vas a dejar de comprar porque no puedes documen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mpr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no compr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no comprar a cie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inco cosas miras en un cosmético antes de guar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tiqueta en español y legible, denominación del producto, responsable con domicilio, lote visible y fecha cuando corresponde; más las instrucciones de uso si es tinte, decolorante, permanente, alaciador, protector solar o depilatorio. Falta una y no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factura no sustituye a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 factura registra el pago y la cantidad, no las unidades. Ante un reporte lo que separa un retiro acotado de un estante completo es el número de lote anotado en la ficha y en la ate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 producto a granel es acept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ólo si no está en la lista prohibida del artículo 193 del Reglamento y se cumplen las condiciones del 194: envase cerrado herméticamente, recipientes limpios y utensilios lavados para cada producto. Si lo trasvasas, lo identificas con nombre, lote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mínimo de un serv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istas los insumos que ese servicio consume por atención, los multiplicas por los servicios por semana medidos en tu agenda, sumas los días que tarda tu proveedor en reponer y agregas el margen que decide el negocio. El dinero queda en tus precios, no en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6-r01-oa05-proveedores-e-inventario]]></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9).]]></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9).]]></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9).]]></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9).]]></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9).]]></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7 de 9).]]></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8 de 9).]]></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9 de 9).]]></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70" r:id="rId1"/>
    <p:sldLayoutId id="2482002271" r:id="rId2"/>
    <p:sldLayoutId id="2482002272" r:id="rId3"/>
    <p:sldLayoutId id="248200227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a519f5326ce0bf5c0f41864d402df3812906584d4e67df51.jpg"/>
  <Relationship Id="rId3" Type="http://schemas.openxmlformats.org/officeDocument/2006/relationships/hyperlink" Target="https://saludyestetica.lumbre.lat/object/sye-c16-r01-oa05-proveedores-e-inventari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a519f5326ce0bf5c0f41864d402df3812906584d4e67df52.jpg"/>
  <Relationship Id="rId3" Type="http://schemas.openxmlformats.org/officeDocument/2006/relationships/hyperlink" Target="https://saludyestetica.lumbre.lat/object/sye-c16-r01-oa05-proveedores-e-inventario" TargetMode="External"/>
  <Relationship Id="rId4"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3.jpg"/>
  <Relationship Id="rId3" Type="http://schemas.openxmlformats.org/officeDocument/2006/relationships/hyperlink" Target="https://saludyestetica.lumbre.lat/object/sye-c16-r01-oa05-proveedores-e-inventario" TargetMode="External"/>
  <Relationship Id="rId4" Type="http://schemas.openxmlformats.org/officeDocument/2006/relationships/hyperlink" Target="https://saludyestetica.lumbre.lat/object/sye-c16-r01-oa05-proveedores-e-inventario"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9.jpg"/>
  <Relationship Id="rId3" Type="http://schemas.openxmlformats.org/officeDocument/2006/relationships/hyperlink" Target="https://saludyestetica.lumbre.lat/object/sye-c16-r01-oa05-proveedores-e-inventario" TargetMode="External"/>
  <Relationship Id="rId4" Type="http://schemas.openxmlformats.org/officeDocument/2006/relationships/hyperlink" Target="https://saludyestetica.lumbre.lat/object/sye-c16-r01-oa05-proveedores-e-inventario"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10.jpg"/>
  <Relationship Id="rId3" Type="http://schemas.openxmlformats.org/officeDocument/2006/relationships/hyperlink" Target="https://saludyestetica.lumbre.lat/object/sye-c16-r01-oa05-proveedores-e-inventario" TargetMode="External"/>
  <Relationship Id="rId4" Type="http://schemas.openxmlformats.org/officeDocument/2006/relationships/hyperlink" Target="https://saludyestetica.lumbre.lat/object/sye-c16-r01-oa05-proveedores-e-inventario" TargetMode="External"/>
  <Relationship Id="rId5"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hyperlink" Target="https://saludyestetica.lumbre.lat/object/sye-c16-r01-oa05-proveedores-e-inventario" TargetMode="External"/>
  <Relationship Id="rId4"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6-r01-oa05-proveedores-e-inventario" TargetMode="External"/>
  <Relationship Id="rId3" Type="http://schemas.openxmlformats.org/officeDocument/2006/relationships/notesSlide" Target="../notesSlides/notesSlide10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veed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orpres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i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ba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5-proveedores-e-inventar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di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6-r01-oa05-proveedores-e-inventari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valuar proveedores con criterios verificables, decidir qué se pide y qué se guarda de cada producto, aplicar rotación y caducidad con la etiqueta como referencia y calcular el inventario mínimo de un servicio con datos prop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16. No se menciona ninguna marca ni se afirma ningún precio: se enseña a revisar la etiqueta que exige la norma mexicana, a registrar el lote, a decidir qué producto no se acepta y a calcular el mínimo de un servicio con el consumo real de la agend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veedores · inventario · etiqueta · lote · caducidad · rot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veedores e inventario sin sorpresas: qué entra a la cabina y bajo qué condic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09]]></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ien compra producto y material para un salón, spa o centro de estética y quien recibe los pedidos sin saber qué debe mirar. No requiere conocimientos previos. No sustituye una asesoría fiscal, sanitaria ni en materia de datos, y no habilita para elaborar, envasar ni importar cosmétic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veedores e inventario sin sorpresas: qué entra a la cabina y bajo qué condic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gan dos cajas el mismo martes. En una hay seis frascos de decolorante: el envase trae la denominación, el nombre y domicilio del responsable, la fecha y un número de lote impreso cerca de la base. En la otra hay veinte bolsas con un polvo amarillento y una etiqueta escrita a mano que dice «tinte, 500 gramos, barato». De la primera se puede decidir algo si mañana una persona reporta una reacción en la piel: se sabe qué unidades se abrieron y en qué semana se usa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veedores e inventario sin sorpresas: qué entra a la cabina y bajo qué condic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segunda no se sabe nada: ni quién lo elaboró, ni hasta cuándo sirve, ni cómo se aplica, ni si el envase en que llegó era el que la ley permite. Y sin embargo la segunda caja es casi siempre la que entra, porque el precio se vio primero. Esta lección no da marcas, no da precios y no da fórmulas: enseña a revisar, registrar y calcul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veedores e inventario sin sorpresas: qué entra a la cabina y bajo qué condic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xige la etiqueta en México, qué se pide y qué se archiva, por qué el lote separa un retiro acotado de un estante completo a la basura, qué productos no se pueden vender a granel y cómo se arma el inventario mínimo de un servicio con las cifras de tu propia agend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familias de compra y una responsabilidad que termina en tu estan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de belleza compra dos tipos de cosas que se revisan de manera distinta. De un lado están los productos cosméticos que se aplican: tintes, decolorantes, alaciadores, permanentes, cremas, geles, esmaltes, depilatorios, protectores solar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familias de compra y una responsabilidad que termina en tu estan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l otro están los insumos de higiene y de operación: guantes, gasas, algodón, toallas, cobertores, bolsas y el desinfectante cuya concentración y cuyo tiempo de contacto no inventa nadie, porque los declara la etiqueta del producto comprado. Para los primeros la revisión es documental y física: etiqueta, lote, instrucciones, fecha. Para los segundos es de condición y de destino: que lleguen cerrados, intactos, limpios y sirvan para lo que se compraron.]]></a:t>
            </a:r>
          </a:p>
        </p:txBody>
      </p:sp>
      <p:sp>
        <p:nvSpPr>
          <p:cNvPr id="8" name=""/>
          <p:cNvSpPr txBox="1"/>
          <p:nvPr/>
        </p:nvSpPr>
        <p:spPr>
          <a:xfrm>
            <a:off x="514350" y="35242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ambos casos la última persona que puede frenar un producto malo eres tú, no el proveedor, y en ambos casos el costo de no frenarlo se paga en el sal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familias de compra y una responsabilidad que termina en tu estan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0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co federal conviene tenerlo leído antes de negociar.]]></a:t>
            </a:r>
          </a:p>
        </p:txBody>
      </p:sp>
      <p:sp>
        <p:nvSpPr>
          <p:cNvPr id="8" name=""/>
          <p:cNvSpPr txBox="1"/>
          <p:nvPr/>
        </p:nvSpPr>
        <p:spPr>
          <a:xfrm>
            <a:off x="514350" y="15525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General de Salud, en su artículo 269 (federal, texto vigente con las reformas publicadas en el Diario Oficial de la Federación el 15-01-2026; consultado el 2026-10-25), define producto cosmético como la sustancia o formulación destinada a ponerse en contacto con las partes superficiales del cuerpo humano para limpiarlas, perfumarlas, modificar su aspecto, protegerlas o mantenerlas en buen estado, y añade que no se considera cosmético lo destinado a ser ingerido, inhalado,]]></a:t>
            </a:r>
          </a:p>
        </p:txBody>
      </p:sp>
      <p:sp>
        <p:nvSpPr>
          <p:cNvPr id="9"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yectado o implanta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familias de compra y una responsabilidad que termina en tu estan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270 del mismo cuerpo legal prohíbe atribuirle acciones propias de los medicamentos y establece que fabricantes, importadores y comercializadores deben contar con los estudios de seguridad y eficacia y entregarlos a la autoridad cuando los requiera (F-001; consultado 2026-10-25). Si en tu mostrador se vende producto, tu negocio está mencionado en esa cade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mexicana de etiquetado de cosméticos preenvasados es exigente y esa exigencia es tu lista de revisión.]]></a:t>
            </a:r>
          </a:p>
        </p:txBody>
      </p:sp>
      <p:sp>
        <p:nvSpPr>
          <p:cNvPr id="8" name=""/>
          <p:cNvSpPr txBox="1"/>
          <p:nvPr/>
        </p:nvSpPr>
        <p:spPr>
          <a:xfrm>
            <a:off x="514350" y="187642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141-SSA1/SCFI-2012 pide etiqueta en español, con caracteres claros, visibles, indelebles y fáciles de leer en circunstancias normales de compra y uso (cláusula 5.1.1); que la información sea veraz y comprobable (5.1.2); la denominación genérica y específica del producto (5.1.5); el nombre, denominación o razón social y el domicilio del responsable del producto, con calle, número, código postal, ciudad y estado (5.1.6.1); la identificación del lote en todos los productos, en 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vase primario o en el secundario (5.1.7.1); y las instrucciones de uso impresas o en instructivo anexo en tintes, colorantes, decolorantes, permanentes, alaciadores permanentes, productos cuya función primaria sea la protección solar, bronceadores, autobronceadores y depilatorios o epilatorios (5.1.8.1) (F-004; consultado 2026-10-25).]]></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esa lista salen las preguntas concretas que se hacen antes de pagar, y no sobre el precio sino sobre la trazabilidad. Quien te vende el producto, ¿lo fabrica, lo importa o lo distribuy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259-SSA1-2022 de buenas prácticas de fabricación es de observancia obligatoria para los establecimientos dedicados al proceso o a la importación de cosméticos, no para quien sólo los aplica (F-005; consultado 2026-10-25): si tu proveedor elabora o envasa, ése es su terreno y puedes pedir que te diga cómo lo acredita. ¿Te entrega la información que la propia ley pide a quien pone el producto en el merca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dato que ordena la conversación: la Ley General de Salud, en su artículo 270, enumera entre la información del aviso de publicidad el nombre y el Registro Federal de Contribuyentes del responsable del producto (F-001), así que identificar al responsable con su clave fiscal es parte del juego, no un favor. Los montos de la compra y su tratamiento fiscal quedan configurables por cada establecimiento y pendientes con su asesoría con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0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in marcas y sin preci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ta lección no se menciona ninguna marca como recomendación ni se afirma ningún precio, monto, descuento ni costo de trámites: los importes y las condiciones de compra son configurables por cada establecimiento. Las cifras que aparecen en el caso trabajado son de un caso ficticio declarado como tal y están expresadas en unidades y semanas, no en diner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09]]></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entra aunque esté barat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sin lote, sin etiqueta en español, sin instrucciones de uso cuando la norma las exige, con promesas propias de un medicamento o presentado a granel cuando el Reglamento lo prohíbe, no se acepta. La regla no es de economía: es de trazabilidad. Si el envase no permite identificar qué unidades son y hasta cuándo sirven, no hay forma de responder cuando algo sale m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debe traer la etiqueta y qué le puedes pedir al proveedor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09]]></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se queda con el envas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arranques etiquetas para que sobre espacio, no trasvases sin identificar y no guardes el folleto de instrucciones en una carpeta lejos de la estación de trabajo. La información que la norma exige está en el envase porque es la que se consulta en el momento de aplic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lote importa: el día que algo sale mal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rma define el lote como la cantidad de un producto elaborada en un mismo ciclo, integrada por unidades homogéneas (F-004, cláusula 3.15; consultado 2026-10-25). Esa homogeneidad es lo que hace útil el número. Si mañana una persona avisa que le salió una reacción en la nuca tres días después del tinte, con el lote puedes responder tres preguntas que sin él no tienen respuesta: qué unidades exactas se abrieron en el salón, en qué semana se usaron y cuántas quedan en el esta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lote importa: el día que algo sale mal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lamento de Control Sanitario de Productos y Servicios, en su artículo 188, deja en el fabricante la responsabilidad por la calidad sanitaria de lo que elabora (federal; F-006; consultado 2026-10-25): el lote es la vía por la que esa responsabilidad se puede hacer efectiva. Y si el envase presume ser hipoalergénico, el mismo reglamento, en su artículo 191, exige pruebas biológicas de sensibilización dérmica para sostener esa condición: tampoco es un adjetivo que se regale.]]></a:t>
            </a:r>
          </a:p>
        </p:txBody>
      </p:sp>
      <p:sp>
        <p:nvSpPr>
          <p:cNvPr id="8" name=""/>
          <p:cNvSpPr txBox="1"/>
          <p:nvPr/>
        </p:nvSpPr>
        <p:spPr>
          <a:xfrm>
            <a:off x="514350" y="3933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la regla de recepción no es una manía de almacé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lote importa: el día que algo sale mal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lote visible no hay registro posible: el Reglamento describe el aviso inmediato de una anomalía sanitaria como obligación de quien procesa el producto (F-006, artículo 38; consultado 2026-10-25), y lo que corresponde al salón es otra cosa, igual de concreta: suspender el uso de esas unidades, aislarlas con su envase y su etiqueta, notificar por escrito al proveedor y consultar con la autoridad sanitaria de su entidad qué camino sigue el]]></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r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lote importa: el día que algo sale mal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hace es seguir aplicando «para ver si pasa algo» ni devolver el producto en una bolsa sin referencia alguna. Un lote anotado en la ficha de atención del curso 14 y en el registro de incidentes del curso 15 convierte un problema en un episodio acotado; sin lote, el problema se convierte en todo el esta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lote importa: el día que algo sale mal]]></a:t>
            </a:r>
          </a:p>
        </p:txBody>
      </p:sp>
      <p:pic>
        <p:nvPicPr>
          <p:cNvPr id="3" name="" descr="Cómo decide la cabina si un producto entra">
            <a:hlinkClick r:id="rId3" tooltip="Cómo decide la cabina si un producto entr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revisiones en la recepción del pedido, antes de guardar nada en el est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5-proveedores-e-inventario"/>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lo que está prohibido, lo que exige condiciones y lo que decides tú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0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productos que no pueden venderse a granel en México, y la lista no es una preferencia de distribuidor.]]></a:t>
            </a:r>
          </a:p>
        </p:txBody>
      </p:sp>
      <p:sp>
        <p:nvSpPr>
          <p:cNvPr id="8" name=""/>
          <p:cNvSpPr txBox="1"/>
          <p:nvPr/>
        </p:nvSpPr>
        <p:spPr>
          <a:xfrm>
            <a:off x="514350" y="18764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rtículo 193 del Reglamento de Control Sanitario de Productos y Servicios (federal; F-006; consultado 2026-10-25) prohíbe la venta a granel de tintes, productos para permanentes, alaciadores, decolorantes y depilatorios, y de los productos de tratamiento de belleza que contengan como principios activos vitaminas, proteínas, lecitina, hidroquinona o liposomas, entre los demás que]]></a:t>
            </a:r>
          </a:p>
        </p:txBody>
      </p:sp>
      <p:sp>
        <p:nvSpPr>
          <p:cNvPr id="9"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en las normas correspondien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lo que está prohibido, lo que exige condiciones y lo que decides tú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inmediata: si te ofrecen un tinte o un decolorante «por kilo, más barato», no estás ante una ganga, estás ante una oferta que la norma no permite, y con ella pierden su razón el lote, las instrucciones de uso y la responsabilidad del fabricante que el artículo 188 descri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lo que está prohibido, lo que exige condiciones y lo que decides tú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o que sí puede venderse a granel, el artículo 194 del mismo Reglamento exige que la venta se haga en envases cerrados herméticamente, para evitar su contaminación, y que para el despacho al público se usen recipientes limpios y utensilios perfectamente lavados para cada producto (F-006; consultado 2026-10-25).]]></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éase del revés, que es como se ve en el salón: el recipiente donde llega el producto tiene que estar cerrado y limpio, el cucharón o aplicador de reparto no se comparte entre productos y lo que se trasvase no puede viajar sin identid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lo que está prohibido, lo que exige condiciones y lo que decides tú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ntra la decisión del establecimiento, que en este curso es capa C y queda escrita: qué productos se admiten a granel, si se prohíbe el trasvase en casa, cómo se etiqueta el recipiente intermedio, con el nombre del producto, su lote y su fecha. Ninguna de esas dos cláusulas se cumple con un envase de segunda mano y una etiqueta de memor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ranel: lo que está prohibido, lo que exige condiciones y lo que decides tú]]></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0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mpra, recepción y stock con la decisión que les corresponde. Ningún monto ni precio se afirma: el dinero, el crédito y el plazo de pago los decide cada establecimient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09]]></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686050"/>
                <a:gridCol w="22098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ega un decolorante con lote legible pero sin instrucciones de uso en el envase ni instructivo anex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acepta: se devuelve con nota esc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NOM-141 exige instrucciones de uso impresas o en instructivo anexo en decolorantes y tintes (F-004, cl. 5.1.8.1).]]></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09]]></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686050"/>
                <a:gridCol w="22098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tinte se ofrece a granel, a mejor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chaza la oferta y se anota en la hoja de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lamento prohíbe la venta a granel de tintes, permanentes, alaciadores, decolorantes y depilatorios (F-006, art. 19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09]]></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686050"/>
                <a:gridCol w="22098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llega sin lote visible porque el número se borró en el trans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tra al estante de uso; se gestiona el reem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laración de lote es obligatoria en todos los productos de la norma (F-004, cl. 5.1.7.1); sin él no hay trazab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09]]></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686050"/>
                <a:gridCol w="22098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dan doce unidades de un producto que caduca en dos meses y el consumo semanal alcanza para o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gela la reposición de ese renglón y se revisa el menú del OA 2]]></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r de más es un descuento que se devuelve: la rotación se calcula con consumo medido, no con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09]]></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2686050"/>
                <a:gridCol w="22098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azón que se puede sosten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quiere trasvasar un insumo permitido a un envase reuti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hace sólo con recipiente limpio, cerrado y etiquetado con nombre, lot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granel exige envase cerrado herméticamente y utensilios limpios por producto (F-006, art. 19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ersona reporta una reacción y no se registró el lote us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suspender el lote dudosos, se aísla y se notifica por escrito a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lote no se puede acotar: el retiro deja de ser un retiro y se vuelve estante compl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caducidad y la lista de lo que no ent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echa de caducidad tiene una definición técnica y una regla de etiquetado. La norma la describe como la fecha límite en la que un producto, conservado en condiciones adecuadas, mantiene su calidad sanitaria y no representa un riesgo (F-004, cláusula 3.10; consultado 2026-10-25), y en su cláusula 5.3.6 exige que en los productos con una duración menor o igual a veinticuatro meses figure en el envase la fecha hasta la cual el producto es seguro, al menos con mes y añ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caducidad y la lista de lo que no ent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sale el método de rotación, que no depende de ningún monto: primero en entrar, primero en salir; etiqueta de estante con lote y fecha; una revisión mensual con todos los productos a la vista y no sólo los del frente; y, para lo ya abierto, exactamente lo que declare la etiqueta de ese producto sobre su conservación y su uso, porque ese dato lo decide el responsable del producto, no el salón. Calor, sol directo y envases mal cerrados son la vía rápida para que un producto cumplido se pierda.]]></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ista de lo que no se acepta es corta y se puede tener impresa junto a la puerta de atrá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caducidad y la lista de lo que no ent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ntra: un cosmético sin lote visible, que incumple la cláusula 5.1.7.1; un producto sin etiqueta en español o con letras que se desprenden del envase, contra la 5.1.1; un tinte, un decolorante, un permanente o un depilatorio sin instrucciones de uso, contra la 5.1.8.1; un producto con declaraciones que atribuyan acciones propias de los medicamentos, que la propia norma prohíbe en 5.1.9 y que la Ley General de Salud prohíbe en su artículo 270; u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caducidad y la lista de lo que no ent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ducto de los listados en el artículo 193 del Reglamento presentado a granel; un producto que no identifica al responsable con su domicilio, contra la 5.1.6.1; y cualquier envase abollado, hinchado, abierto o con separación de fases.]]></a:t>
            </a:r>
          </a:p>
        </p:txBody>
      </p:sp>
      <p:sp>
        <p:nvSpPr>
          <p:cNvPr id="8"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rechazado se devuelve con nota escrita y esa nota es parte de la hoja de vida del proveed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tación, caducidad y la lista de lo que no entra]]></a:t>
            </a:r>
          </a:p>
        </p:txBody>
      </p:sp>
      <p:pic>
        <p:nvPicPr>
          <p:cNvPr id="3" name="" descr="Qué se pide, qué se guarda y para qué">
            <a:hlinkClick r:id="rId3" tooltip="Qué se pide, qué se guarda y para qué"/>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documentos del pedido y la decisión que cada uno hace posibl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5-proveedores-e-inventario"/>
              </a:rPr>
              <a:t><![CDATA[Ver imagen original en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mínimo de un servicio se calcula, no se intuy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ventario mínimo de un servicio no es una corazonada ni lo que traía el local anterior: es la lista de lo que ese servicio consume, contada sobre papel. Se toma cada renglón del menú del OA 2 y se escribe qué se usa por atención, unidad por unidad: guantes, gasas, aplicadores, limas desechables, toallas, la porción de producto que la etiqueta permite prepara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mínimo de un servicio se calcula, no se intuy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a lista y con los servicios de la semana medidos en la agenda del OA 3 se obtiene el consumo semanal, que es un número propio. El punto de reposición se calcula con dos datos más: cuántos días tardan en reponer tus proveedores, que se pregunta y se registra, y un margen que decide el negoci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ecios, el monto de la compra y el crédito del proveedor quedan configurables por cada establecimiento: en esta lección no aparece ni una cifra de dinero.]]></a:t>
            </a:r>
          </a:p>
        </p:txBody>
      </p:sp>
      <p:sp>
        <p:nvSpPr>
          <p:cNvPr id="9"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que nadie fotografía es quién hace las cuentas y con qué frecuenc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mínimo de un servicio se calcula, no se intuy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negocio pequeño alcanza con una hoja de existencias por producto, con tres columnas vivas: entradas con lote y caducidad, salidas por servicio y saldo; con una persona designada para recibir y verificar; y con un conteo corto semanal y uno completo mensual, que se bloquean en la agenda como cualquier otra tarea del OA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mínimo de un servicio se calcula, no se intuy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0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unión del equipo se miran tres cosas: qué caduca en los próximos treinta días, qué lote quedó sin anotar y qué servicio se suspendió o se improvisó por falta de insumo. Ese último dato es el que separa un ahorro real de un descuento que se devuelve: comprar de más porque estaba barato y dejar que venza es la forma más educada de perder dos vec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Procedimiento: evaluar proveedores y armar el inventario en seis pasos · Paso 1 de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s dos familias de lo que compr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lumna para productos cosméticos que se aplican y otra para insumos de higiene y operación. En cada renglón apunta qué se revisa al recibir: en los primeros, etiqueta, lote, instrucciones y fecha; en los segundos, estado del empaque, limpieza y destino. Esta hoja es la que se tendrá en la puerta de atrás; sin ella, la revisión depende del ánimo del d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Procedimiento: evaluar proveedores y armar el inventario en seis pasos · Paso 2 de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rma la hoja de vida de cada proveedor]]></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englón por proveedor con: qué vende, si fabrica, importa o distribuye, en cuántos días repone, cómo documenta el lote, qué aceptó devolver y qué no, y cuántas veces en el trimestre le devolviste producto por no cumplir la lista de recepción. Las buenas prácticas de fabricación obligan a quien procesa o importa cosméticos (F-005), así que esa condición se pregunta y se anota. Ninguna marca sale recomendada: sale evaluada con datos propi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Procedimiento: evaluar proveedores y armar el inventario en seis pasos · Paso 3 de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pedido antes de guardarlo]]></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lista de siete comprobaciones: etiqueta en español y legible, lote visible, instrucciones cuando la norma las pide, responsable con domicilio, fecha de caducidad suficiente, ausencia de promesas de medicamento y envase intacto. Lo que falla se separa físico y documentalmente: no se mezcla con el stock bueno, se fotografía, se guarda su etiqueta y se notifica por escrito al mismo tiempo que se devuel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Procedimiento: evaluar proveedores y armar el inventario en seis pasos · Paso 4 de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entrada con lote y destin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icha de existencias: producto, presentación, proveedor, fecha de compra, lote, caducidad, cantidad y en qué servicios se usa. Cuando una atención consume el producto, el lote pasa a la ficha de atención del curso 14. Es el mismo movimiento que se hace en almacén, con una sola diferencia: aquí la trazabilidad protege a una persona sentada en la silla, no a una ca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Procedimiento: evaluar proveedores y armar el inventario en seis pasos · Paso 5 de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mínimo y el punto de reposición]]></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e la aritmética sin inventar números: insumos por servicio veces servicios por semana medidos en la agenda, igual consumo semanal. Consumo semanal veces los días de reposición que declares para cada proveedor, igual necesidad del ciclo. A esa necesidad se suma el margen que el negocio decide y se anota como punto de reposición. El resultado se escribe en la hoja de existencias, se revisa cada semana y se recalcula cuando cambia el menú o cambia la agend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Procedimiento: evaluar proveedores y armar el inventario en seis pasos · Paso 6 de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09]]></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el mes con tres miradas corta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vez al mes: qué caduca en los próximos treinta días, qué unidades salieron sin lote anotado y qué servicio se improvisó o se suspendió por falta de insumo. Los tres datos se llevan a la reunión del equipo y de ahí sale una sola corrección para el mes siguiente, como en el OA 3. Los montos ahorrados o perdidos se calculan con tus precios, que siguen siendo configurables por cada establecimient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Caso trabajado: una recepción, un rechazo y un mínimo calculado (cifras ficticias)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edido que llegó y lo que se encontr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on nombre y cifras inventados y declarados como ficticios. Cabina Renacimiento, dos personas que atienden, un pedido de veinticuatro unidades: ocho frascos de decolorante, seis tubos de tinte y diez esmal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visión de recepción, los ocho frascos de decolorante no traen instrucciones de uso en el envase ni instructivo anexo, que es lo que la norma exige para ese producto (F-004, cl. 5.1.8.1). Los diez esmaltes tienen el número de lote prácticamente ilegible por el roce del empaque, contra la cláusula 5.1.7.1.]]></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eis tubos de tinte pasan: etiqueta en español, lote, fecha, domicilio del responsable e instrucciones. Unidades rechazadas: ocho más diez, dieciocho de veinticuatro. Unidades que entran al estante: sei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Caso trabajado: una recepción, un rechazo y un mínimo calculado (cifras ficticias)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ínimo de un servicio, con aritmétic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parte del mismo caso ficticio. Para el servicio de esmaltado, la lista por atención es: un par de guantes, dos toallas de papel, un aplicador y una lima desechable. El registro de la agenda marcaba veintiocho servicios de ese tipo por semana. Consumo semanal: veintiocho unidades de cada líne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veedor repone en quince días, dato preguntado y anotado en la hoja del proveedor: veintiocho por dos semanas, igual cincuenta y seis. El margen que el negocio decidió fue de doce: cincuenta y seis más doce, sesenta y ocho unidades por línea como punto de reposición.]]></a:t>
            </a:r>
          </a:p>
        </p:txBody>
      </p:sp>
      <p:sp>
        <p:nvSpPr>
          <p:cNvPr id="8" name=""/>
          <p:cNvSpPr txBox="1"/>
          <p:nvPr/>
        </p:nvSpPr>
        <p:spPr>
          <a:xfrm>
            <a:off x="514350" y="28670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esas cifras es un estándar del sector: son las suyas, y se recalculan cuando cambia la agend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0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inventario mínimo de un servicio se calcula, no se intuye · Caso trabajado: una recepción, un rechazo y un mínimo calculado (cifras ficticias) · Paso 3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veía cuatro semanas despué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en el caso ficticio, el cuaderno de rechazos tenía dos anotaciones y la hoja de proveedores registraba una devolución formal. Los esmaltes que caducaban en noventa días bajaron de cuatro cajas pedidas a una, porque el consumo semanal ya estaba medid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0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firma ningún ahorro en dinero: los precios y los montos quedan configurables por cada establecimiento. Lo que sí se midió fue el tiempo: la revisión de recepción tomaba cuatro minutos por caja y el conteo semanal, quince minutos bloqueados en la agend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quedó pendiente una pregunta que esta lección no responde: cómo se registra contablemente la devolución, que se resuelve con la asesoría fiscal del nego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inventario mínimo de un servicio se calcula, no se intuye]]></a:t>
            </a:r>
          </a:p>
        </p:txBody>
      </p:sp>
      <p:pic>
        <p:nvPicPr>
          <p:cNvPr id="3" name="" descr="Lista de verificación al recibir un pedido">
            <a:hlinkClick r:id="rId3" tooltip="Lista de verificación al recibir un pedido"/>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antes de guardar la primera caj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6-r01-oa05-proveedores-e-inventario"/>
              </a:rPr>
              <a:t><![CDATA[Ver imagen original en el O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09]]></a:t>
            </a:r>
          </a:p>
        </p:txBody>
      </p:sp>
      <p:sp>
        <p:nvSpPr>
          <p:cNvPr id="7" name=""/>
          <p:cNvSpPr txBox="1"/>
          <p:nvPr/>
        </p:nvSpPr>
        <p:spPr>
          <a:xfrm>
            <a:off x="514350" y="1219200"/>
            <a:ext cx="24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roveedor por el precio de lista y no por lo que documenta. El descuento se ve en la factura y la diferencia se ve en el estante: un producto sin lote, sin instrucciones o sin responsable identificable no se puede retirar, no se puede aplicar con criterio y no se puede defender ante una reclamación. La hoja de proveedores se llena con datos de trazabilidad, no con promesas de regal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0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r la factura y tirar la etiqueta. La factura dice cuánto se pagó y qué cantidad salió; no dice qué lote es, hasta cuándo sirve ni cómo se usa. Al arrancar la etiqueta se pierde la única fuente que la norma manda a poner en el envase. Se archiva la factura con una copia del lote anotado y el envase se conserva hasta que el producto se termin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09]]></a:t>
            </a:r>
          </a:p>
        </p:txBody>
      </p:sp>
      <p:sp>
        <p:nvSpPr>
          <p:cNvPr id="7" name=""/>
          <p:cNvSpPr txBox="1"/>
          <p:nvPr/>
        </p:nvSpPr>
        <p:spPr>
          <a:xfrm>
            <a:off x="514350" y="1219200"/>
            <a:ext cx="24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vasar a recipientes sin identidad. El envase de la tienda de diez centavos con la palabra «tinte» escrita a marcador convierte un producto permitido en un producto imposible de rastrear, y si era de los que no pueden venderse a granel se suma la infracción. El recipiente intermedio lleva nombre, lote y fecha, o no se hace el trasvas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09]]></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de más porque estaba barato. La caducidad no negocia con el descuento. Un producto que vence sin usarse costó dos veces: lo que se pagó y lo que se tiró, más el tiempo del conteo que lo detectó tarde. El máximo que se compra es el que el consumo medido alcanza a rotar antes de la fecha.]]></a:t>
            </a:r>
          </a:p>
        </p:txBody>
      </p:sp>
      <p:sp>
        <p:nvSpPr>
          <p:cNvPr id="9" name=""/>
          <p:cNvSpPr txBox="1"/>
          <p:nvPr/>
        </p:nvSpPr>
        <p:spPr>
          <a:xfrm>
            <a:off x="514350" y="29337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la memoria de quien recibe. El lote se recuerda el primer día y se pierde el tercero. La lista de verificación impresa, la ficha con una fila por entrada y la firma corta de quien recibió son la única forma de que el registro exista cuando haga fal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0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no declara el lote de forma legible, el producto no entra al estante de uso (F-004, cl. 5.1.7.1).]]></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tinte, decolorante, permanente, alaciador, depilatorio o protector solar y no trae instrucciones de uso, no se acepta (F-004, cl. 5.1.8.1).]]></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 de los listados en el artículo 193 del Reglamento, no se compra a granel, ni aunque el precio sea mejor (F-006).]]></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veedor no puede decir si fabrica, importa o distribuye, baja su calificación en la hoja prop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09]]></a:t>
            </a:r>
          </a:p>
        </p:txBody>
      </p:sp>
      <p:sp>
        <p:nvSpPr>
          <p:cNvPr id="7" name="" descr=""/>
          <p:cNvSpPr/>
          <p:nvPr/>
        </p:nvSpPr>
        <p:spPr>
          <a:xfrm>
            <a:off x="514350" y="2924175"/>
            <a:ext cx="8115300" cy="8667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2924175"/>
            <a:ext cx="38100" cy="8667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nventario mínimo se calcula con insumos por servicio veces servicios por semana medidos, más el margen que decide el negocio.]]></a:t>
            </a:r>
          </a:p>
        </p:txBody>
      </p:sp>
      <p:sp>
        <p:nvSpPr>
          <p:cNvPr id="11"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 monto, precio, crédito y plazo de pago queda configurable por cada establecimiento y pendiente con su asesoría contable.]]></a:t>
            </a:r>
          </a:p>
        </p:txBody>
      </p:sp>
      <p:sp>
        <p:nvSpPr>
          <p:cNvPr id="13" name=""/>
          <p:cNvSpPr txBox="1"/>
          <p:nvPr/>
        </p:nvSpPr>
        <p:spPr>
          <a:xfrm>
            <a:off x="685800" y="30003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4" name=""/>
          <p:cNvSpPr txBox="1"/>
          <p:nvPr/>
        </p:nvSpPr>
        <p:spPr>
          <a:xfrm>
            <a:off x="685800" y="340042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sas se escalan y se dejan por escrito.]]></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0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si un producto presenta una anomalía (envase hinchado, separación de fases, olor que no corresponde, reacción reportada por una persona), se suspende el uso de esas unidades, se aíslan con su envase y su etiqueta, se notifica por escrito al proveedor y se consulta con la autoridad sanitaria de la entidad el camino del reporte; el Reglamento describe el aviso inmediato de anomalías como carga de quien procesa el producto (F-006, art.]]></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09]]></a:t>
            </a:r>
          </a:p>
        </p:txBody>
      </p:sp>
      <p:sp>
        <p:nvSpPr>
          <p:cNvPr id="7" name="" descr=""/>
          <p:cNvSpPr/>
          <p:nvPr/>
        </p:nvSpPr>
        <p:spPr>
          <a:xfrm>
            <a:off x="514350" y="1219200"/>
            <a:ext cx="8115300" cy="22764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2764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8), y no le corresponde a esta lección decidir el procedimiento local. Dos: si aparece en la piel de una persona algo que no se puede explicar con la información del producto, se detiene el siguiente paso y se indica que lo valore un profesional sanitario; aquí no se diagnostica ni se indica qué aplicar. Tres: si durante un servicio aparece en la persona algo que no se puede explicar con la información del producto, se detiene y se deriv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09]]></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tro: las obligaciones fiscales de la compra, los requisitos de apertura y los avisos sanitarios del local dependen del municipio o alcaldía y de la entidad federativa; en la Ciudad de México, por ejemplo, existe el aviso para establecimientos mercantiles de bajo impacto ante la Alcaldía, sin costo, y el aviso de funcionamiento cuando la actividad implica riesgo sanitario (F-025 y F-026, trámites consultados el 2026-10-25): en tu municipio]]></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erifica el tuyo con asesorí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lega un pedido de tinte en caja con etiqueta en español, denominación, domicilio del responsable y una fecha legible, pero el número de lote está borrado por el roce. ¿Qué corresponde?]]></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ceptarla: la fecha y el responsable ya permiten identificar el producto.]]></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aceptarla para uso: la identificación del lote es obligatoria en todos los cosméticos preenvasados de la norma, y sin él no hay forma de acotar un retir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09]]></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eptarla y escribir el lote de memoria en la ficha de existencias.]]></a:t>
            </a:r>
          </a:p>
        </p:txBody>
      </p:sp>
      <p:sp>
        <p:nvSpPr>
          <p:cNvPr id="8" name=""/>
          <p:cNvSpPr txBox="1"/>
          <p:nvPr/>
        </p:nvSpPr>
        <p:spPr>
          <a:xfrm>
            <a:off x="666750" y="1600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arla si el proveedor promete reponer sin costo ante cualquier reclamo.]]></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stribuidor ofrece decolorante a granel, con mejor precio que el envase original. Según el marco mexicano, ¿qué se concluye?]]></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e puede comprar si el recipiente del distribuidor está limpio y tapa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puede comprar siempre que se anote el lote en la ficha del negoci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09]]></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es una oferta válida: el Reglamento prohíbe la venta a granel de tintes, permanentes, alaciadores, decolorantes y depilatorios.]]></a:t>
            </a:r>
          </a:p>
        </p:txBody>
      </p:sp>
      <p:sp>
        <p:nvSpPr>
          <p:cNvPr id="8" name=""/>
          <p:cNvSpPr txBox="1"/>
          <p:nvPr/>
        </p:nvSpPr>
        <p:spPr>
          <a:xfrm>
            <a:off x="666750" y="22288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puede comprar en cantidad pequeña, para probar.]]></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salón que sólo aplica productos cosméticos industriales está obligado por la NOM-259-SSA1-2022 a cumplir las buenas prácticas de fabricación de esa norm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s instrucciones de uso deben figurar en tintes, decolorantes, permanentes, alaciadores, protectores solares, bronceadores y depilatori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dato del envase con lo que hace posible en el sal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echa de caduc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Instrucciones de u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Nombre y domicilio del responsable]]></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dir cuánto comprar y en qué orden se consume]]></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plicar el producto como lo declaró su responsabl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0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ber a quién dirigirse por escrit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otar qué unidades se retiran si algo sale mal]]></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ote es la cantidad de producto elaborada en un mismo ___, integrada por unidades ___ . En los productos con una duración menor o igual a veinticuatro meses debe figurar la ___ del envas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oducto según cómo se resuelve su compra en un salón mexican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compra a granel]]></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ranel sólo con condicione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revisa como insumo de higien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ecolorante en polvo que llega en bolsa reopened]]></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inte ofrecido por kilo, sin envase original]]></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0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ema de masaje permitida a granel, en envase cerrado herméticamente]]></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cipientes y utensilios de reparto, limpios y separados por producto]]></a:t>
            </a:r>
          </a:p>
        </p:txBody>
      </p:sp>
      <p:sp>
        <p:nvSpPr>
          <p:cNvPr id="9" name=""/>
          <p:cNvSpPr txBox="1"/>
          <p:nvPr/>
        </p:nvSpPr>
        <p:spPr>
          <a:xfrm>
            <a:off x="514350" y="2571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Guantes de nitrilo en caja cerrada]]></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Toallas desechables con el empaque intacto]]></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recepción del pedido le gana a la trazabilidad.]]></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verificó la etiqueta en español y el domicilio del responsabl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notó el lote y la caducidad en la ficha de existencias.]]></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s etiquetas que estorbaban se desprendieron para aprovechar el envase.]]></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rechazado se separó y se notificó por escrito al proveedor.]]></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6-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6-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6-r01-oa05-ex05]]></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0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6-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6-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6-r01-oa05-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puedes decir qué cuatro datos revisas en cada envase, qué producto se rechaza sin dudar y cómo calculas el mínimo de un servicio con tu consumo medid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documentos y a la lista de verificación de recepción; después calcula el mínimo de un solo servicio con la agenda de la semana pasad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el producto que más se usa en tu cabina y responde por escrito cinco líneas: quién lo vende, si fabrica, importa o distribuye, qué datos trae su envase de los que exige la norma, en qué fecha caduca y cuántas unidades se consumen por semana en tu agenda. Escribe después una sola decisión: qué vas a empezar a exigir en la recepción del pedido y qué vas a dejar de comprar porque no puedes documentarlo.]]></a:t>
            </a:r>
          </a:p>
        </p:txBody>
      </p:sp>
      <p:sp>
        <p:nvSpPr>
          <p:cNvPr id="9" name=""/>
          <p:cNvSpPr txBox="1"/>
          <p:nvPr/>
        </p:nvSpPr>
        <p:spPr>
          <a:xfrm>
            <a:off x="514350" y="4076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mprar a cieg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09]]></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219325"/>
                <a:gridCol w="589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ntidad elaborada en un mismo ciclo, de unidades homogéne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obligator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añol legible, denominación, responsable con domicilio, lote, fecha e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9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híbe vender a granel tintes, permanentes, alaciadores, decolorantes y depilato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tículo 19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ranel permitido: envase cerrado herméticamente y utensilios limpios por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mprar a cieg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09]]></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219325"/>
                <a:gridCol w="5895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ventari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umos por servicio, veces servicios por semana, más el margen que decide el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no comprar a ciega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0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6-r01-oa05-proveedores-e-inventario"/>
              </a:rPr>
              <a:t><![CDATA[Abrir el juego en el OA]]></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inco cosas miras en un cosmético antes de guardarl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tiqueta en español y legible, denominación del producto, responsable con domicilio, lote visible y fecha cuando corresponde; más las instrucciones de uso si es tinte, decolorante, permanente, alaciador, protector solar o depilatorio. Falta una y no entr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factura no sustituye al lote?]]></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 factura registra el pago y la cantidad, no las unidades. Ante un reporte lo que separa un retiro acotado de un estante completo es el número de lote anotado en la ficha y en la atención.]]></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 producto a granel es aceptable?]]></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ólo si no está en la lista prohibida del artículo 193 del Reglamento y se cumplen las condiciones del 194: envase cerrado herméticamente, recipientes limpios y utensilios lavados para cada producto. Si lo trasvasas, lo identificas con nombre, lote y fecha.]]></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mínimo de un servicio?]]></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recibir un pedid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0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istas los insumos que ese servicio consume por atención, los multiplicas por los servicios por semana medidos en tu agenda, sumas los días que tarda tu proveedor en reponer y agregas el margen que decide el negocio. El dinero queda en tus precios, no en la lección.]]></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ominar este tema hay que poder mostrar tres hojas: la lista de verificación con la que se recibe un pedido, la ficha de existencias donde cada entrada tiene su lote y su caducidad y la hoja de evaluación de proveedores donde consta qué documenta cada quien. En la etiqueta están las cuatro cosas que la norma mexicana exige mirar y que ningún descuento compensa: español legible, denominación, responsable con domicilio, lote, y las instrucciones de uso en tintes, decolorantes, permanentes, alaciadores, protectores solares y depilatorios.]]></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stante están las dos cuentas que hacen falta: cuánto se consume por servicio medido en tu agenda y cuánto tarda la reposición de tu proveedor, con el margen que el negocio decide. Los precios, los montos y las condiciones de pago no aparecen en esta lección porque no son de ella: los fija cada establecimiento y su asesoría contable. Con las hojas llenas, un problema con un producto deja de ser una amenaza al estante completo y se vuelve lo que debe ser: una unidad identificada, retirada y documentada.]]></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0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so queda el mapa del negocio del curso 16 casi cerrado; el siguiente paso es el curso 17, donde el costo, el precio y la rentabilidad se calculan sobre tiempo, material y consumos medidos como éstos.]]></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09]]></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Alcance federal, México, obligatorio en territorio nacional para quienes procesan o importan cosméticos preenvasados. Se citan cl. 3.10, 3.15, 5.1.1, 5.1.2, 5.1.3, 5.1.5, 5.1.6.1, 5.1.7.1, 5.1.8.1, 5.1.9 y 5.3.6, reabiertas y leídas el 2026-10-25. Es una norma de etiquetado: no fija tiempos de contacto, concentraciones ni frecuencias de uso.]]></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0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DOF 09-08-1999, Título Vigésimo Segundo (arts. 188, 189, 191, 193, 194 y 38) · https://salud.gob.mx/unidades/cdi/nom/compi/rcsps.html · consulta: 2026-10-25 · alcance: Alcance federal, México. Reabierto y leído en esta sesión antes de citar los artículos 187-195, como pide el hueco n.º 3 del registro. Usa el término «productos de perfumería y belleza»; la Ley General de Salud usa «productos cosméticos» desde la reforma del 07-06-2011. El aviso inmediato del art. 38 recae en quien procesa el producto.]]></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 https://www.diputados.gob.mx/LeyesBiblio/pdf/LGS.pdf · consulta: 2026-10-25 · alcance: Alcance federal, México. PDF oficial descargado y leído en esta sesión: encabezado «TEXTO VIGENTE, Últimas reformas publicadas DOF 15-01-2026». Del art. 270 se toma la mención al Registro Federal de Contribuyentes del responsable del producto y de la publicidad; no se afirma ningún registro sanitario de cosméticos (hueco n.º 1 del registro).]]></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5 · NOM-259-SSA1-2022, Productos y servicios. Buenas prácticas de fabricación en productos cosméticos · https://dof.gob.mx/nota_detalle_popup.php?codigo=5657034 · consulta: 2026-10-25 · alcance: Alcance federal, México. Reabierta el 2026-10-25: su campo de aplicación son los establecimientos dedicados al proceso o a la importación de cosméticos comercializados en el país. No obliga a quien sólo aplica productos industriales; existe una modificación mencionada en la página de COFEPRIS que no fue abiert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0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2 · SAT. Comunicado 027-2024: inscripción al RFC, cita previa y documentos solicitados · https://www.gob.mx/sat/prensa/sat-invita-a-inscribirse-en-el-rfc-a-quienes-estan-por-iniciar-su-vida-laboral-027-2024 · consulta: 2026-10-25 · alcance: Alcance federal, México (autoridad fiscal). Comunicado del 6 de mayo de 2024, reabierto el 2026-10-25: describe el trámite de inscripción al RFC con cita y documentos. No fija régimen fiscal, montos de impuesto ni la obligación de emitir o exigir un comprobante determinado: eso queda pendiente con asesoría contable (hueco n.º 4 del registro).]]></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09]]></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5 · Ciudad de México: aviso para el funcionamiento de establecimientos mercantiles con giro de bajo impacto (trámite) y Ley de Establecimientos Mercantiles, art. 35 fr. XIV · https://www.cdmx.gob.mx/public/InformacionTramite.xhtml?idTramite=2160 · consulta: 2026-10-25 · alcance: Alcance local: solo Ciudad de México y sus Alcaldías; trámite sin costo. La ley se abrió en esta sesión: publicada en la Gaceta Oficial de la Ciudad de México el 20-01-2011, texto vigente con última reforma del 04-08-2023; Título VII, art. 35, fr. XIV «Los salones de belleza y peluquerías». No es generalizable a otros municipios.]]></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0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6 · Ciudad de México: aviso de funcionamiento, de responsable sanitario y de modificación o baja · https://www.cdmx.gob.mx/public/InformacionTramite.xhtml?idTramite=2183 · consulta: 2026-10-25 · alcance: Alcance local y sanitario de la Ciudad de México, reabierto el 2026-10-25: dirigido a establecimientos cuya actividad implique riesgo sanitario, sin costo. Muestra que el aviso sanitario y el aviso comercial son obligaciones distintas. En otras entidades la autoridad y el trámite cambian: verifique el suyo.]]></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09]]></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ASA-REG · Registro de fuentes verificadas de la casa: huecos n.º 1, 3, 4, 8, 10 y 15 · consulta: 2026-10-25 · alcance: Nota editorial, no fuente jurídica. Documenta qué afirmaciones se omiten por no estar verificadas: aviso o registro de cosméticos, texto consolidado del Reglamento en el DOF, fundamento del RFC, concentraciones y tiempos de contacto de desinfección, obligaciones del generador de residuos y montos de multas o cuotas.]]></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6-r01-oa05-proveedores-e-inventario"/>
              </a:rPr>
              <a:t><![CDATA[Proveedores e inventario sin sorpresas: qué entra a la cabina y bajo qué condi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0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de la casa, 2026-10-25; revisión por profesional sanitario: no realizada, pendiente. Asesoría fiscal y sanitaria local: no realizada, pendiente donde la lección menciona comprobantes, avisos y requisitos de apertura. Fuentes normativas: registro de fuentes verificadas el 2026-10-25 y reabiertas el 2026-10-25 (F-001, F-004, F-005, F-006, F-019, F-022, F-025, F-026). Material introducto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109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2026-10-26T03:39:57Z</dcterms:created>
  <dcterms:modified xsi:type="dcterms:W3CDTF">2026-10-26T03:39:57Z</dcterms:modified>
  <dc:title>Proveedores e inventario sin sorpresas: qué entra a la cabina y bajo qué condición</dc:title>
  <dc:description>Presentación editable del OA «Proveedores e inventario sin sorpresas: qué entra a la cabina y bajo qué condición». Enlace: https://saludyestetica.lumbre.lat/object/sye-c16-r01-oa05-proveedores-e-inventario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