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presProps" Target="presProps.xml"/>
  <Relationship Id="rId80" Type="http://schemas.openxmlformats.org/officeDocument/2006/relationships/viewProps" Target="viewProps.xml"/>
  <Relationship Id="rId8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4-gestion-de-inconformidad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4-gestion-de-inconformidad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Gestionar una inconformidad sin improvisar»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Gestionar una inconformidad sin improvisar»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clases de inconformidad y por qué se separan»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clases de inconformidad y por qué se separan»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imer minuto: recibir sin ceder lo que no corresponde» (2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imer minuto: recibir sin ceder lo que no corresponde» (3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imer minuto: recibir sin ceder lo que no corresponde» (4 de 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erificar antes de responder»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pasos de una inconform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el primer minuto a la respuesta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4-gestion-de-inconformidade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salidas posibles y sus condiciones» (2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salidas posibles y sus condiciones» (3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4-gestion-de-inconformidad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4-gestion-de-inconformidade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respuesta por escrito, en seis líneas»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clases, cuatro respue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clase se decide al escuchar, no al final de la conver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4-gestion-de-inconformidad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la inconformidad sale del establecimiento» (2 de 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la inconformidad sale del establecimiento» (3 de 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tender una inconformidad de principio a fi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Separa la clase antes de hab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úntate en silencio si es preferencia, falla del servicio, seguridad o cobro. La respuesta cambia el resto del procedimiento. Si hay cualquier señal de seguridad, no sigas con este procedimiento: suspende y pasa a la lección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4-gestion-de-inconformidad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tender una inconformidad de principio a fi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Cambia el escenario y escu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nvita a un espacio aparte, ofrece asiento y deja hablar sin interrumpir. Anota fechas, nombres de producto y frases textuales. No expliques, no compares con otros clientes y no prometas una solución antes de ver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4-gestion-de-inconformidad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tender una inconformidad de principio a fi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Verifica con documentos, no con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a cita, registro de atención, producto y lote, precio informado y lo que se ofreció. Si falta un dato, dilo. No reconstruyas la historia para que suene mejor: la verificación sirve para decidir, no para ganar la conver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4-gestion-de-inconformidad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tender una inconformidad de principio a fi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Elige una salida y di sus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hacer, ajustar el cobro, sostener el cobro con explicación o escalar. Di qué se ofrece, qué no se ofrece, en qué plazo y quién lo autoriza. Si la decisión excede tu alcance, dilo y fija la hora en que la persona recibirá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4-gestion-de-inconformidad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tender una inconformidad de principio a fi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Escribe la respuesta de seis líne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echa y folio, reclamo en palabras de la persona, qué se verificó, decisión y criterio, qué sigue con fecha y quién responde. Sin nombres de condiciones ni opiniones sobre el cuerpo. Entrega copia y conserva o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4-gestion-de-inconformidad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tender una inconformidad de principio a fi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ierra con una causa y un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lasifica la causa para el conteo del mes y elige una sola acción de mejora con responsable y fecha: ajustar un texto de precio, cambiar un producto, volver a formar al equipo en un paso. Eso convierte la queja en el insumo de la lección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4-gestion-de-inconformidad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rojo del viernes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hech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nombres inventados, sin datos de personas reales. Lucía vuelve cuarenta y ocho horas después de un facial con las mejillas rojas, ardor y una zona que se ve más extendida que el día anterior. Pide la devolución frente a otras dos clientas. La recepcionista, para bajar el tono, le ofrece otro facial de cortesía esa misma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4-gestion-de-inconformidade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rojo del viernes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hizo disti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responsable la invita a pasar, la escucha y revisa el registro: qué producto, qué lote, qué se acordó y qué se observó al terminar. Al ver que el rojo se extiende y que la persona refiere ardor constante, clasifica la queja como de seguridad: no se ofrece otro servicio, no se afirma que sea normal y no se opina sobre la causa. Se ofrece valoración el mismo día y se le entrega, con su autorización, la información del producto y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4-gestion-de-inconformidad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rojo del viernes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El cierre y lo que qued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respuesta escrita lleva seis líneas: fecha y folio, el reclamo en palabras de Lucía, lo verificado, la decisión sobre el cobro conforme a la política del local, la valoración ofrecida y quién responde. En el registro quedan la observación descrita, el producto, el lote y la hora. Al cierre del mes, ese caso se cuenta con los demás y se elige una acción: revisar el lote con el proveedor y volver a formar al equipo en el criterio para detener un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4-gestion-de-inconformidade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comprobaciones antes de cer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hacen con la persona delante o inmediatamente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4-gestion-de-inconformidade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5).]]></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5).]]></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5).]]></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5 de 5).]]></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Suspender la atención sobre esa zona y activar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 una queja de seguridad: la prioridad es dejar de exponer la zona y buscar valoración. Ofrecer otro servicio suma exposición; afirmar que es normal opina sobre el cuerpo; pedir una firma antes de escuchar condiciona a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lasificar la queja decide la respuesta: seguridad se suspende, no se compensa con otro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4-gestion-de-inconformidade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El precio informado obliga y no se agregan cargos sin consent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ey obliga a informar y respetar precios y condiciones, a mostrar el monto total y a no aplicar cargos que la persona no aceptó. Es una queja verificable: se revisa el ticket y se corri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19 – LFPC, arts. 7, 7 Bis y 10;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4-gestion-de-inconformidade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se puede reconocer la experiencia sin afirmar una causa. El establecimiento verifica lo que hizo y no dictamina qué tiene la persona ni qué originó lo observ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conocer no es admitir; la verificación tiene el límite de lo que el establecimiento contr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4-gestion-de-inconformidade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 separan desde el inicio. La de preferencia admite explicación y ajuste; la de seguridad exige suspender y activar valoración antes de ofrecer cualquier compen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atro clases de inconformidad con respuestas disti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4-gestion-de-inconformidade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No le gustó el resultado del peinado → Preferencia: explicar el alcance y ofrecer ajuste segu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e aplicaron otro producto del acordado → Falla del servicio: verificar y correg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rdor que no cede y rojo que se extiende → Seguridad: suspender y activar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rgo que no autorizó → Cobro: revisar ticket y correg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clase tiene su propia respuesta y su propio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4-gestion-de-inconformidad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ifica · susp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verificación evita prometer de más y la suspensión evita sumar exposición. El orden importa: primero se comprueba, y ante un riesgo se de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Verificar con documentos; suspender ante una señal de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4-gestion-de-inconformidad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Invitar a un espacio aparte y escuchar sin interrumpir → Al recibir la qu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Anotar fechas, producto y frases de la persona → Al recibir la qu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visar el registro, el lote y el precio informado → Al verificar y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egir una salida con condiciones y fecha → Al verificar y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rometer la devolución total antes de revisar → No se hace nun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Ofrecer un servicio extra sobre la zona en observación → No se hace nun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Condicionar la devolución a firmar una renuncia → No se hace nun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cibir, verificar y decidir son pasos distintos; mezclarlos produce promesas que no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4-gestion-de-inconformidade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Le aseguro que el producto es de buena calidad y que no pudo causarle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a línea afirma una causa que nadie verificó y opina sobre el cuerpo de la persona. Lo correcto es describir lo verificado y ofrecer la vía que corresponde, sin negar ni confirmar el ori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stablecimiento comprueba lo que hizo; no determina qué tiene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4-gestion-de-inconformidade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4-gestion-de-inconformidade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inconformidad que atendiste. ¿La clasificaste antes de responder?, ¿verificaste con documentos o con memoria?, ¿quedó una respuesta escrita con folio y fecha? Escribe en una frase qué harías distinto y con quién necesitas acordarlo en tu establ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4-gestion-de-inconformidade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gestión de inconform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4-gestion-de-inconformidade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gestión de inconform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4-gestion-de-inconformidade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primera decisión ante una inconform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lasificarla: preferencia, falla del servicio, seguridad o cobro. La clase decide quién responde, qué se verifica y qué se puede ofre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4-gestion-de-inconformidade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dice en el primer minu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se va a revisar qué pasó y que hoy mismo se dirá qué se puede hacer. Se reconoce la experiencia sin admitir una causa y sin prometer devolu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4-gestion-de-inconformidade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verifica y con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ita, quién atendió, qué se acordó, producto y lote, precio informado y lo que se ofreció. Con documentos, no con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4-gestion-de-inconformidade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ontiene la respuesta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is líneas: fecha y folio, reclamo en palabras de la persona, qué se verificó, decisión y criterio, qué sigue con fecha y quién 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4-gestion-de-inconformidade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2268" r:id="rId1"/>
    <p:sldLayoutId id="2482002269" r:id="rId2"/>
    <p:sldLayoutId id="2482002270" r:id="rId3"/>
    <p:sldLayoutId id="248200227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1b155022aaa137ad95df0c534c6ea16c7dec63c76a4c3571.jpg"/>
  <Relationship Id="rId3" Type="http://schemas.openxmlformats.org/officeDocument/2006/relationships/hyperlink" Target="https://saludyestetica.lumbre.lat/object/sye-c15-r01-oa04-gestion-de-inconformidad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5-r01-oa04-gestion-de-inconformidades" TargetMode="External"/>
  <Relationship Id="rId4" Type="http://schemas.openxmlformats.org/officeDocument/2006/relationships/hyperlink" Target="https://saludyestetica.lumbre.lat/object/sye-c15-r01-oa04-gestion-de-inconformidades"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15-r01-oa04-gestion-de-inconformidades" TargetMode="External"/>
  <Relationship Id="rId4" Type="http://schemas.openxmlformats.org/officeDocument/2006/relationships/hyperlink" Target="https://saludyestetica.lumbre.lat/object/sye-c15-r01-oa04-gestion-de-inconformidades" TargetMode="External"/>
  <Relationship Id="rId5"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15-r01-oa04-gestion-de-inconformidades" TargetMode="External"/>
  <Relationship Id="rId4" Type="http://schemas.openxmlformats.org/officeDocument/2006/relationships/hyperlink" Target="https://saludyestetica.lumbre.lat/object/sye-c15-r01-oa04-gestion-de-inconformidades" TargetMode="External"/>
  <Relationship Id="rId5"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hyperlink" Target="https://saludyestetica.lumbre.lat/object/sye-c15-r01-oa04-gestion-de-inconformidades" TargetMode="External"/>
  <Relationship Id="rId4"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4-gestion-de-inconformidades" TargetMode="External"/>
  <Relationship Id="rId3" Type="http://schemas.openxmlformats.org/officeDocument/2006/relationships/notesSlide" Target="../notesSlides/notesSlide7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Gestion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conform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mprovisa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5-r01-oa04-gestion-de-inconformidade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asificar una inconformidad por lo que se puede resolver en el establecimiento y lo que exige otra vía, conducir la conversación en cuatro pasos verificables y dejar una respuesta escrita que otra persona pueda releer.]]></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cuatro del curso 15: cuatro clases de inconformidad, el primer minuto de la conversación, la verificación con documentos, las salidas posibles y sus límites, la respuesta escrita de seis líneas y el momento en que la queja sale del mostrado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inconformidades · reclamos · consumidor · acuerdos · comunicación · registr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estionar una inconformidad sin improvis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6]]></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quipos de atención de salones, spas y centros de estética que reciben quejas de clientes: recepción, personal que aplica servicios y responsabilidad del local. Nivel intermedio. Material formativo: no sustituye la valoración de un profesional de la salud ni constituye asesoría leg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estionar una inconformidad sin improvis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viernes por la tarde, en un centro de estética, entra una clienta con las mejillas rojas y la voz alta: «me arruinaron, quiero mi dinero». Detrás de ella esperan dos personas con cita y en la recepción hay una compañera que no sabe si darle la razón, pedirle que baje la voz o llamar a la dueña. Caso ficticio: la clienta se llama Lucía, el nombre es inventado y ningún dato corresponde a una persona re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estionar una inconformidad sin improvis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pasa en los siguientes diez minutos casi nunca se decide en el momento: se decide antes, cuando el establecimiento acordó quién recibe una queja, en qué espacio, qué puede ofrecer y qué escribe después. Esta lección no promete que todas las inconformidades se resuelvan a favor de alguien. Enseña a clasificarlas, a conducir la conversación sin ceder lo que no corresponde, a verificar antes de responder y a dejar constancia.]]></a:t>
            </a:r>
          </a:p>
        </p:txBody>
      </p:sp>
      <p:sp>
        <p:nvSpPr>
          <p:cNvPr id="8" name=""/>
          <p:cNvSpPr txBox="1"/>
          <p:nvPr/>
        </p:nvSpPr>
        <p:spPr>
          <a:xfrm>
            <a:off x="514350" y="35242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nseña, sobre todo, a distinguir una queja por gusto de un problema de seguridad, porque las dos se atienden distinto y confundirlas sale car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clases de inconformidad y por qué se separa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inconformidad es una inconformidad, pero no todas se atienden igual. Conviene separar cuatro clases antes de abrir la boca. La primera es de preferencia: el resultado no coincide con lo que la persona imaginaba, aunque el servicio se haya hecho como se acordó.]]></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es falla del servicio: se hizo otra cosa, se usó otro producto o se cobró distinto a lo pactado. La tercera es de seguridad: algo del servicio produjo una reacción, una lesión o un riesgo, o pudo producirl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clases de inconformidad y por qué se separa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uarta es de cobro o publicidad: el precio no coincide con el exhibido o se agregó un cargo que nadie aceptó. La clase decide quién responde, qué se verifica y qué se puede ofrec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clases de inconformidad y por qué se separa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lasificación es interna y no se le recita a la persona: sirve para no responder con la solución de otra clase. Ofrecer un servicio de cortesía ante una reacción de seguridad es un error grave, porque se intenta compensar con más exposición lo que pide una pausa. Discutir de gusto cuando hubo un cargo no aceptado también es un error, porque el problema es verificable y la ley ya lo resuelve (F-019 – LFPC, arts. 7 Bis y 10; consultado 2026-10-25). Si al escuchar aparece una señal de seguridad, la conversación se detiene y se pasa al procedimiento de suspensión: eso es la lección 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imer minuto: recibir sin ceder lo que no correspond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primero no es explicar: es cambiar el escenario. Se invita a la persona a un espacio aparte, se le ofrece asiento y se le escucha sin interrumpir, con una hoja delante para anotar fechas, nombres de producto y frases textuales. En público, la conversación se convierte en actuación para los demás y nadie gana. Quién recibe la inconformidad, en qué espacio y con qué respaldo se decide en cada establecimiento: es configurable por cada establecimiento, y conviene que esté escrito antes de que ocurra, no duran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imer minuto: recibir sin ceder lo que no correspond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ase de apertura hace la mitad del trabajo: «entiendo que esto no es lo que esperabas; voy a revisar qué pasó y hoy mismo te digo qué podemos hacer». Reconocer la experiencia no es admitir una causa. Lo que no se dice en ese minuto: «eso es normal», «a todas les pasa», «es que no seguiste las indicaciones», «el producto es de buena calidad, así que no pudo ser». Tampoco se promete devolución, reposición ni descuento antes de verificar, porque una promesa dicha para calmar se convierte en obligación y después en otra inconformid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imer minuto: recibir sin ceder lo que no correspond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6]]></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hace esta lección y qué no ha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rdena la conversación de una inconformidad y la deja por escrito. No determina quién tiene razón en un conflicto legal, no fija montos de devolución y no dictamina sobre el cuerpo de nadie. Material formativo: no sustituye la valoración de un profesional de la salud ni la orientación de un aboga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imer minuto: recibir sin ceder lo que no correspond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6]]></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queja no se compensa con otro servicio]]></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la inconformidad es de seguridad, ofrecer un servicio extra sobre la misma zona es sumar exposición a un problema que pide pausa. Se suspende, se registra lo observado y se activa el procedimiento de la lección 5.]]></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rase que gana tiempo sin prometer]]></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oy a revisar qué pasó y hoy mismo te digo qué podemos hacer» es honesta, concreta y no compromete una decisión que todavía no se tomó. Sirve mejor que cualquier explicación improvisad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erificar antes de respond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ificar es revisar lo que el establecimiento sí controla: la cita, quién atendió, qué se acordó, qué producto y qué lote se usaron, si hubo observaciones previas y qué se informó sobre el precio y el alcance del servicio. El servicio debe prestarse en los términos ofrecidos o implícitos en la información y la publicidad (F-019 – LFPC, art. 42; consultado 2026-10-25), y lo que se afirmó debe ser comprobable (art. 32). Si no hay registro, se dice con claridad y no se reconstruye de memoria para quedar bien: un dato inventado en ese momento se cae en cuanto alguien lo compa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erificar antes de respond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erificación tiene un límite que conviene respetar: el establecimiento puede comprobar lo que hizo, no puede determinar qué tiene la persona. Esa frontera evita dos excesos frecuentes: pedir estudios o un historial que no hacen falta para atender la queja, y opinar sobre lo que se observa como si la queja fuera un dictamen. Cuando la inconformidad depende de lo que le pasa al cuerpo, la respuesta correcta no es una explicación técnica improvisada: es valoración y, si hay señal de seguridad, suspensión inmediat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erificar antes de responder]]></a:t>
            </a:r>
          </a:p>
        </p:txBody>
      </p:sp>
      <p:pic>
        <p:nvPicPr>
          <p:cNvPr id="3" name="" descr="Cuatro pasos de una inconformidad">
            <a:hlinkClick r:id="rId3" tooltip="Cuatro pasos de una inconformidad"/>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el primer minuto a la respuesta escri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5-r01-oa04-gestion-de-inconformidades"/>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salidas posibles y sus condicion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o verificado se elige una de cuatro salidas. Rehacer el servicio sin costo, cuando la falla está identificada y repetirlo es seguro. Ajustar el cobro o devolver una parte, cuando lo prestado no corresponde a lo acordado. Sostener el cobro y explicar por qué, cuando el servicio se prestó conforme a lo ofrecido y la diferencia es de expectativa. Y escalar a la persona responsable del establecimiento cuando la decisión excede el mostrado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salidas posibles y sus condicion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montos, los plazos, los topes y quién autoriza cada salida son configurables por cada establecimiento; lo que no es configurable es aplicarlos por igual a todas las personas y decir las condiciones antes de que la persona decida, no después. Una política de salidas que solo existe en la cabeza de la dueña produce decisiones distintas según el día y alimenta la sensación de trato injust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salidas posibles y sus condicion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cuatro cosas que no se ofrecen nunca como compensación: un servicio extra sobre la zona que está en observación, un producto de la vitrina para «calmarlo», la firma de un documento que renuncie a reclamar después, y una reseña positiva a cambio de la devolución. La primera puede empeorar lo que se quería resolver; las otras tres convierten una queja en una práctica coercitiva, y la ley prohíbe los cargos y servicios adicionales que la persona no aceptó (F-019 – LFPC, art. 10; consultado 2026-10-2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salidas posibles y sus condic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respuesta que corresponde y lo que queda escrito. La tercera columna es lo que sobrevive cuando la conversación se olvid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6]]></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466975"/>
                <a:gridCol w="3390900"/>
                <a:gridCol w="22574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 que cor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egist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le gustó el tono del cabel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lo acordado y ofrecer ajuste si es seguro; explicar el alc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acordó, qué se hizo y qué se ofrec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 cobraron un servicio que no pid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el ticket y la autorización; corregir el car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informado, autorización y cor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jo que arde y se extiende tras el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pender, no ofrecer otro servicio y activar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 producto, lote y qué se observ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6]]></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466975"/>
                <a:gridCol w="3390900"/>
                <a:gridCol w="22574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 que cor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egist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ecio de la lista no coincide con el cob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strar la tarifa exhibida y el total inform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rifa, fecha y explicación d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ce que el producto le causó una re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afirmar ni negar la causa; verificar lote y deriv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lote y palabras de l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de hablar con la auto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r lo que corresponde y conservar cop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petición y respuesta d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spuesta por escrito, en seis líne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 inconformidad se cierra con una respuesta escrita, aunque la conversación haya sido buena. Seis líneas bastan: fecha y folio; qué reclamó la persona, en sus palabras; qué se verificó y con qué documento; qué se decidió y con qué criterio; qué sigue y en qué fecha; quién responde. El folio, el formato y la firma los define cada establecimiento: configurable. La respuesta se entrega en la fecha prometida y con copia para el archivo, porque de nada sirve un documento perfecto que la persona nunca recibe. Lo que no cambia es que la respuesta describa hechos y decisiones, no condiciones de salud ni opiniones sobre el cuerpo de nadi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spuesta por escrito, en seis líne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scrito contiene datos personales y a veces datos de salud, que la ley clasifica como sensibles. Se guarda lo necesario para la finalidad y nada más (F-021 – LFPDPPP, art. 5; consultado 2026-10-25); si se archiva información de salud que la persona refirió, hace falta consentimiento expreso y por escrito con el aviso de privacidad delante (arts. 8, 15 y 16). Y no se comparte en grupos del equipo ni se usa como ejemplo en redes: una captura de pantalla convierte una queja atendida en una exposición innecesari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spuesta por escrito, en seis líneas]]></a:t>
            </a:r>
          </a:p>
        </p:txBody>
      </p:sp>
      <p:pic>
        <p:nvPicPr>
          <p:cNvPr id="3" name="" descr="Cuatro clases, cuatro respuestas">
            <a:hlinkClick r:id="rId3" tooltip="Cuatro clases, cuatro respuestas"/>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clase se decide al escuchar, no al final de la convers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5-r01-oa04-gestion-de-inconformidades"/>
              </a:rPr>
              <a:t><![CDATA[Ver imagen original en el 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inconformidad sale del establecimient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inconformidades que no se cierran en el mostrador y eso no es un fracaso.]]></a:t>
            </a:r>
          </a:p>
        </p:txBody>
      </p:sp>
      <p:sp>
        <p:nvSpPr>
          <p:cNvPr id="8" name=""/>
          <p:cNvSpPr txBox="1"/>
          <p:nvPr/>
        </p:nvSpPr>
        <p:spPr>
          <a:xfrm>
            <a:off x="514350" y="18764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ersona puede acudir a la Procuraduría Federal del Consumidor, que es la autoridad de protección al consumidor y publica los derechos básicos de quienes compran bienes y servicios (F-020 – PROFECO, derechos básicos; consultado 2026-10-25).]]></a:t>
            </a:r>
          </a:p>
        </p:txBody>
      </p:sp>
      <p:sp>
        <p:nvSpPr>
          <p:cNvPr id="9" name=""/>
          <p:cNvSpPr txBox="1"/>
          <p:nvPr/>
        </p:nvSpPr>
        <p:spPr>
          <a:xfrm>
            <a:off x="514350" y="35242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lo haga no es una amenaza: es un derecho, y el establecimiento conserva su mejor posición si tiene el registro, la respuesta escrita y la constancia de lo ofrecid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inconformidad sale del establecimient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menazar con la autoridad para que la persona se detenga, o pedirle que firme una renuncia para no acudir, agrava el conflicto y desmiente todo lo que se dijo en la conversació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inconformidad sale del establecimient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queja involucra un acto reservado a profesionales de la salud, la conversación cambia de plano. La Ley General de Salud exige que quienes ejercen una profesión tengan a la vista su título, su cédula y, en su caso, el certificado de especialidad (F-027 – art. 83; consultado 2026-10-25), y reserva la cirugía estética a profesionales con cédula de especialista en unidades con licencia sanitaria (arts. 272 Bis y 272 Bis 1). Un establecimiento que no realiza esos actos no los defiende ni los explica: documenta lo que ocurrió, suspende y escala a quien correspond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inconformidad sale del establecimiento · Procedimiento: atender una inconformidad de principio a fin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para la clase antes de hablar]]></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úntate en silencio si es preferencia, falla del servicio, seguridad o cobro. La respuesta cambia el resto del procedimiento. Si hay cualquier señal de seguridad, no sigas con este procedimiento: suspende y pasa a la lección 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inconformidad sale del establecimiento · Procedimiento: atender una inconformidad de principio a fin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mbia el escenario y escuch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vita a un espacio aparte, ofrece asiento y deja hablar sin interrumpir. Anota fechas, nombres de producto y frases textuales. No expliques, no compares con otros clientes y no prometas una solución antes de verific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inconformidad sale del establecimiento · Procedimiento: atender una inconformidad de principio a fin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erifica con documentos, no con memori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cita, registro de atención, producto y lote, precio informado y lo que se ofreció. Si falta un dato, dilo. No reconstruyas la historia para que suene mejor: la verificación sirve para decidir, no para ganar la conversació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inconformidad sale del establecimiento · Procedimiento: atender una inconformidad de principio a fin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una salida y di sus condicione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hacer, ajustar el cobro, sostener el cobro con explicación o escalar. Di qué se ofrece, qué no se ofrece, en qué plazo y quién lo autoriza. Si la decisión excede tu alcance, dilo y fija la hora en que la persona recibirá respuest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inconformidad sale del establecimiento · Procedimiento: atender una inconformidad de principio a fin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la respuesta de seis línea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echa y folio, reclamo en palabras de la persona, qué se verificó, decisión y criterio, qué sigue con fecha y quién responde. Sin nombres de condiciones ni opiniones sobre el cuerpo. Entrega copia y conserva otr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inconformidad sale del establecimiento · Procedimiento: atender una inconformidad de principio a fin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a con una causa y una acción]]></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asifica la causa para el conteo del mes y elige una sola acción de mejora con responsable y fecha: ajustar un texto de precio, cambiar un producto, volver a formar al equipo en un paso. Eso convierte la queja en el insumo de la lección 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inconformidad sale del establecimiento · Caso trabajado: el rojo del viernes (caso ficticio)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hechos]]></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nombres inventados, sin datos de personas reales. Lucía vuelve cuarenta y ocho horas después de un facial con las mejillas rojas, ardor y una zona que se ve más extendida que el día anterior. Pide la devolución frente a otras dos clientas. La recepcionista, para bajar el tono, le ofrece otro facial de cortesía esa misma tard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inconformidad sale del establecimiento · Caso trabajado: el rojo del viernes (caso ficticio) · Paso 2 de 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hizo distint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ponsable la invita a pasar, la escucha y revisa el registro: qué producto, qué lote, qué se acordó y qué se observó al terminar. Al ver que el rojo se extiende y que la persona refiere ardor constante, clasifica la queja como de seguridad: no se ofrece otro servicio, no se afirma que sea normal y no se opina sobre la causa. Se ofrece valoración el mismo día y se le entrega, con su autorización, la información del producto y del servici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inconformidad sale del establecimiento · Caso trabajado: el rojo del viernes (caso ficticio) · Paso 3 de 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ierre y lo que quedó]]></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puesta escrita lleva seis líneas: fecha y folio, el reclamo en palabras de Lucía, lo verificado, la decisión sobre el cobro conforme a la política del local, la valoración ofrecida y quién responde. En el registro quedan la observación descrita, el producto, el lote y la hora. Al cierre del mes, ese caso se cuenta con los demás y se elige una acción: revisar el lote con el proveedor y volver a formar al equipo en el criterio para detener un servici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inconformidad sale del establecimiento]]></a:t>
            </a:r>
          </a:p>
        </p:txBody>
      </p:sp>
      <p:pic>
        <p:nvPicPr>
          <p:cNvPr id="3" name="" descr="Seis comprobaciones antes de cerrar">
            <a:hlinkClick r:id="rId3" tooltip="Seis comprobaciones antes de cerrar"/>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hacen con la persona delante o inmediatamente despué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5-r01-oa04-gestion-de-inconformidades"/>
              </a:rPr>
              <a:t><![CDATA[Ver imagen original en el O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6]]></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meter la devolución para bajar el tono. Una promesa dicha para calmar se convierte en obligación y, si después no se cumple, en una segunda inconformidad. Primero se verifica, después se decide y se dice con condiciones.]]></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ponder con la solución de otra clase. Ofrecer otro servicio ante una queja de seguridad, o discutir de gusto ante un cargo no aceptado, demuestra que no se escuchó. La clase de la queja decide quién responde y qué se ofrec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6]]></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cutir la causa con la persona. El establecimiento puede verificar lo que hizo; no puede determinar qué tiene la persona ni afirmar que el producto fue o no la causa. Esa discusión se pierde siempre y desvía la atención de lo que sí se puede resolver.]]></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rrar de palabra y sin folio. Sin respuesta escrita, la queja se recuerda distinto en cada lado y no se puede mostrar ante la autoridad ni usar para mejorar. El folio y la fecha son lo que convierte un acuerdo en constanci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queja es de preferencia, se explica el alcance y se ofrece ajuste solo si repetir el servicio es segur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o prestado no coincide con lo acordado o con el precio informado, se corrige el cobro y se deja constanci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una señal de seguridad, se suspende el servicio y se activa valoración antes de ofrecer cualquier compensación.]]></a:t>
            </a:r>
          </a:p>
        </p:txBody>
      </p:sp>
      <p:sp>
        <p:nvSpPr>
          <p:cNvPr id="13" name=""/>
          <p:cNvSpPr txBox="1"/>
          <p:nvPr/>
        </p:nvSpPr>
        <p:spPr>
          <a:xfrm>
            <a:off x="514350" y="33909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unca se ofrece un servicio extra sobre una zona en observación, ni se condiciona la devolución a firmar una renunci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 queja se cierra con respuesta escrita de seis líneas, con folio, decisión y fech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pide acudir a la autoridad, se le entrega lo que corresponde y se conserva copi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7.]]></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montos, plazos y quién autoriza son configurables por cada establecimiento; el trato igualitario no lo 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6]]></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tro momentos mandan la conversación a otra parte. Primero: si aparece ardor que no cede, rojo que se extiende, hinchazón, ampollas o cualquier compromiso de ojos, labios o respiración, se detiene la atención y se sigue el procedimiento de suspensión y activación de ayuda de la lección 5; esta lección no clasifica graveda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6]]></a:t>
            </a:r>
          </a:p>
        </p:txBody>
      </p:sp>
      <p:sp>
        <p:nvSpPr>
          <p:cNvPr id="7" name="" descr=""/>
          <p:cNvSpPr/>
          <p:nvPr/>
        </p:nvSpPr>
        <p:spPr>
          <a:xfrm>
            <a:off x="514350" y="1219200"/>
            <a:ext cx="8115300" cy="32099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2099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gundo: si la queja involucra un acto reservado a profesionales de la salud, no se atiende como asunto de estética: se documenta, se suspende y se escala a la responsabilidad del establecimiento, porque la Ley General de Salud reserva esos actos a quienes cuentan con cédula de especialista y certificado vigente (F-027 – arts. 272 Bis y 272 Bis 1; consultado 2026-10-25).]]></a:t>
            </a:r>
          </a:p>
        </p:txBody>
      </p:sp>
      <p:sp>
        <p:nvSpPr>
          <p:cNvPr id="10" name=""/>
          <p:cNvSpPr txBox="1"/>
          <p:nvPr/>
        </p:nvSpPr>
        <p:spPr>
          <a:xfrm>
            <a:off x="685800" y="31051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ercero: si la persona decide acudir a la Procuraduría Federal del Consumidor, se le entrega la respuesta escrita y se conserva copia; la autoridad protege derechos y no es una amenaza que se negocie (F-020 – PROFECO; consultado 2026-10-2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6]]></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rto: si la queja incluye la difusión de datos o imágenes sin autorización, se retira la publicación, se documenta y se consulta a quien responda por la protección de datos en el establecimiento; esta lección no fija plazos ni autoridades en esa materia (F-021 – LFPDPPP, arts. 5, 8 y 16; consultado 2026-10-2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lienta vuelve con rojo que arde y se ha extendido desde el servicio. ¿Qué se hace primer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Ofrecer otro servicio de cortesía para compensar.]]></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xplicarle que es normal y que se le pasará.]]></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uspender la atención sobre esa zona y activar valoración.]]></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edirle que firme una carta antes de habla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precio cobrado no coincide con la tarifa exhibida. ¿Qué criterio aplica?]]></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precio informado obliga y no se agregan cargos sin consentimiento.]]></a:t>
            </a:r>
          </a:p>
        </p:txBody>
      </p:sp>
      <p:sp>
        <p:nvSpPr>
          <p:cNvPr id="10" name=""/>
          <p:cNvSpPr txBox="1"/>
          <p:nvPr/>
        </p:nvSpPr>
        <p:spPr>
          <a:xfrm>
            <a:off x="666750" y="3009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Vale el precio del sistema aunque no se haya informado.]]></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 resuelve ofreciendo un servicio extr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 le pide a la persona que regrese otro dí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conocer lo que la persona sintió equivale a admitir que el producto causó el dañ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queja por gusto y una reacción de seguridad se atienden con el mismo procedimien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ituación con la respuesta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No le gustó el resultado del peinad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e aplicaron otro producto del acordad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rdor que no cede y rojo que se extiend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argo que no autorizó]]></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Falla del servicio: verificar y corregir]]></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guridad: suspender y activar valor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bro: revisar ticket y corregi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eferencia: explicar el alcance y ofrecer ajuste segur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s de ofrecer una salida se ___ lo que se hizo y lo que se acordó; si aparece una señal de seguridad, el servicio se ___ y se activa la ayud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el momento en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 recibir la quej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 verificar y decidi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se hace nunc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Invitar a un espacio aparte y escuchar sin interrumpir]]></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notar fechas, producto y frases de la person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visar el registro, el lote y el precio informad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egir una salida con condiciones y fech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rometer la devolución total antes de revisar]]></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Ofrecer un servicio extra sobre la zona en observación]]></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Condicionar la devolución a firmar una renuncia]]></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que contiene el error.]]></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ucho sin interrumpir y anoto lo que la persona dice.]]></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o la agenda, el producto y el lote antes de responder.]]></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e aseguro que el producto es de buena calidad y que no pudo causarle nada.]]></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e explico qué se verificó y qué podemos hacer, con fecha.]]></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gistro el acuerdo y lo que queda pendient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5-r01-oa04-gestion-de-incon-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5-r01-oa04-gestion-de-incon-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5-r01-oa04-gestion-de-incon-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5-r01-oa04-gestion-de-incon-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5-r01-oa04-gestion-de-incon-ex05]]></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5-r01-oa04-gestion-de-incon-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5-r01-oa04-gestion-de-incon-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5-r01-oa04-gestion-de-incon-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clasificar una inconformidad, conducirla en cuatro pasos, verificar antes de ofrecer y cerrarla con una respuesta escrita de seis líneas.]]></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matriz de las cuatro clases y a la tabla de situaciones; después escribe la respuesta de seis líneas para una queja real de la última seman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inconformidad que atendiste. ¿La clasificaste antes de responder?, ¿verificaste con documentos o con memoria?, ¿quedó una respuesta escrita con folio y fecha? Escribe en una frase qué harías distinto y con quién necesitas acordarlo en tu establecimiento.]]></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gestión de inconformidad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6]]></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657475"/>
                <a:gridCol w="54578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tro clas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ferencia, falla del servicio, seguridad y cobro o public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mer minu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acio aparte, escuchar y anotar sin promet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if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ta, producto, lote, precio y lo ofrec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tro sal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hacer, ajustar cobro, sostener cobro o esca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is líneas escritas con folio, decisión y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gestión de inconformidade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5-r01-oa04-gestion-de-inconformidades"/>
              </a:rPr>
              <a:t><![CDATA[Abrir el juego en el O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tender una queja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primera decisión ante una inconformida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tender una queja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lasificarla: preferencia, falla del servicio, seguridad o cobro. La clase decide quién responde, qué se verifica y qué se puede ofrecer.]]></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tender una queja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dice en el primer minut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tender una queja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se va a revisar qué pasó y que hoy mismo se dirá qué se puede hacer. Se reconoce la experiencia sin admitir una causa y sin prometer devolucione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tender una queja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verifica y con qué?]]></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tender una queja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ita, quién atendió, qué se acordó, producto y lote, precio informado y lo que se ofreció. Con documentos, no con memori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tender una queja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ontiene la respuesta escrit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tender una queja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is líneas: fecha y folio, reclamo en palabras de la persona, qué se verificó, decisión y criterio, qué sigue con fecha y quién respond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inconformidad se atiende con orden, no con inspiración: se clasifica, se escucha en un espacio aparte, se verifica con documentos, se elige una salida con condiciones y se cierra por escrito. Lo que se resuelve en el establecimiento se resuelve ahí; lo que pide valoración o autoridad se documenta y se escala sin improvisar. Lo que nunca se hace es compensar un problema de seguridad con otro servicio ni prometer una devolución antes de revisar. Los montos, los plazos, el folio y la firma los decide cada establecimiento, y eso es configurable; el trato igualitario y la constancia escrita no lo so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o siguiente: escribe tu respuesta de seis líneas para una queja reciente, acuérdala con quien autoriza las devoluciones y lleva el conteo del mes a la lección 6, donde ese registro se convierte en mejora del proceso. Esta lección describe obligaciones federales, locales o de práctica según la fuente indicada en cada afirmación. Los requisitos de apertura, sanitarios y fiscales de un establecimiento de estética dependen de su municipio o alcaldía y de su entidad federativa: verifique los suyos con la autoridad correspondiente antes de operar. Nada de este curso sustituye la valoración de un profesional de la salud.]]></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6]]></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9 · Ley Federal de Protección al Consumidor, texto vigente con última reforma DOF 12-12-2025: información y precio total (arts. 7 y 7 Bis), cargos y servicios no aceptados (art. 10), publicidad veraz y comprobable (art. 32), lo ofrecido obliga (art. 42) y tarifas a la vista (art. 57) · consulta: 2026-10-25 · alcance: Federal, toda la República. Se cita el texto tal como consta en el registro de fuentes; no se abrió la URL en esta sesión.]]></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0 · PROFECO, Derechos Básicos de las Personas Consumidoras: información, educación, elección, seguridad y calidad, no discriminación, compensación y protección, con remisión a la Ley Federal de Protección al Consumidor · consulta: 2026-10-25 · alcance: Federal, autoridad de protección al consumidor. Divulgación oficial; la redacción normativa se cita por F-019.]]></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1 · Ley Federal de Protección de Datos Personales en Posesión de los Particulares, nueva ley DOF 20 de marzo de 2025: principios de licitud, finalidad y proporcionalidad (art. 5), datos sensibles y consentimiento expreso por escrito (arts. 2 y 8) y aviso de privacidad (arts. 15 y 16) · consulta: 2026-10-25 · alcance: Federal, particulares. La ley de 2010 está abrogada. No se nombra autoridad sucesora: no quedó verificad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4-gestion-de-inconformidades"/>
              </a:rPr>
              <a:t><![CDATA[Gestionar una inconformidad sin improvis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7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7 · Ley General de Salud: anuncio de título y cédula profesional (art. 83) y ejercicio especializado de la cirugía estética con cédula de especialista, certificado vigente y unidad con licencia sanitaria (arts. 272 Bis y 272 Bis 1) · consulta: 2026-10-25 · alcance: Federal, toda la República. Se usa para separar el terreno del establecimiento estético del acto médico reservado.]]></a:t>
            </a:r>
          </a:p>
        </p:txBody>
      </p:sp>
      <p:sp>
        <p:nvSpPr>
          <p:cNvPr id="8" name=""/>
          <p:cNvSpPr txBox="1"/>
          <p:nvPr/>
        </p:nvSpPr>
        <p:spPr>
          <a:xfrm>
            <a:off x="514350" y="36004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2026-10-26T03:39:55Z</dcterms:created>
  <dcterms:modified xsi:type="dcterms:W3CDTF">2026-10-26T03:39:55Z</dcterms:modified>
  <dc:title>Gestionar una inconformidad sin improvisar</dc:title>
  <dc:description>Presentación editable del OA «Gestionar una inconformidad sin improvisar». Enlace: https://saludyestetica.lumbre.lat/object/sye-c15-r01-oa04-gestion-de-inconformidades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