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6-derivacion-responsab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rivar a un profesional sanitario sin asustar»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rivar a un profesional sanitario sin asustar»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rivar a un profesional sanitario sin asustar»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rivar es pasar la responsabilidad, no resolver el problem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rivar es pasar la responsabilidad, no resolver el problem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dichas con los verbos de la fuente» (2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dichas con los verbos de la fuente» (3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dichas con los verbos de la fuente» (4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dichas con los verbos de la fuente» (5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dichas con los verbos de la fuente» (6 de 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ice: cuatro movimientos y un ton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ice: cuatro movimientos y un ton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movimientos de una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hecho observado a la nota regi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uede entregar y qué no: el registro como puente»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uede entregar y qué no: el registro como puente»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persona no quiere ir: tu límite y el suyo»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persona no quiere ir: tu límite y el suyo»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ñal, indicación de la fuente y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familias de señales con su verbo original y cómo se dicen en la cab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ién se orienta y qué se registra de la derivación» (2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ién se orienta y qué se registra de la derivación» (3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ién se orienta y qué se registra de la derivación» (4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rotocolo de derivación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opia las cuatro familias de señales y su ver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nscribe las indicaciones con las palabras de la fuente y ponles fecha de consulta. El protocolo no interpreta: «piel roja, tibia y que se extiende: atención hoy», «uña cambiada: valoración con prueba», «mancha que cambia, pica o sangra: cita con dermatología» (F-012; F-013; F-014;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rotocolo de derivación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la frase de cuatro movimientos y ensáy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echo, límite propio, consecuencia en el servicio, paso concreto. Léela en voz alta con una colega que haga de persona asustada. Si la frase incluye un nombre de condición, una cifra o un pronóstico, se borra y se re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rotocolo de derivación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fine qué se entrega con la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onstancia del servicio: producto, lote, hora, observación descrita, qué se suspendió y qué se acordó. Nada de interpretaciones. La autorización se pide en el momento, se explica a quién va y se anota su respuesta (F-021, arts. 8 y 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rotocolo de derivación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Fija qué pasa con el servicio y con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se pospone, cómo se reagenda, si se cobra o no lo que no se prestó y quién decide. Esas reglas son del establecimiento: configurable por cada establecimiento. Lo que no se configura: no prestar el servicio sobre la zona observada mientras esté a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rotocolo de derivación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para el aviso para el equipo, sin no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o el equipo aprende las mismas cuatro señales y la misma frase, porque la derivación no puede depender del carácter de quien atiende. Se acuerda también que lo observado no se comenta fuera de la nota: ahí un dato personal se vuelve conversación de pa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el protocolo de derivación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el mes revisando las notas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ntas hubo, con qué tipo de observación, cuántas personas consultaron, con qué indicación volvieron y si algo se relaciona con un mismo producto o lote. Esa lectura es la que justifica cambiar un producto o ajustar un procedimiento; sin nota, no hay lectura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línea roja que subí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ninguna persona real. Karla atiende una cabina de pies y manos y recibe a Bruna para retirar esmalte semipermanente. Al limpiar nota una línea rojiza que sube desde el borde de la uña del pulgar, y la clienta dice que la zona está tibia desde anoche y que le duele al apoyar. La uña del mismo dedo se ve más gruesa que la del otro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línea roja que subí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Karla, para no asustar, no dice nada: termina el servicio, recomienda «una crema que vende en la farmacia de la esquina» y le ofrece agendar de nuevo en un mes. Bruna se va con la sensación de que todo está bien, se aplica un producto que tenía en casa y a los dos días aparece una zona extendida en el dorso del dedo. En la nota del local sólo figura «manicure completa, sin novedades», sin hora, sin observación y sin producto usado, porque el formato del local no tiene renglones para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línea roja que subí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rehizo y qué se ob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tocolo nuevo dice cuatro movimientos: «la zona está roja y tibia, y la línea sube; aquí nadie puede decir qué es; hoy no trabajo ese dedo; esto, según la guía que sigo, pide atención médica de inmediato». Se retira el trabajo a tiempo, se anota el producto con su lote, se escribe la observación y la respuesta de Bruna —aceptó ir el mismo día— y se le ofrece una constancia del servicio para quien la atienda, con su autorización por escrito. Al mes, el equipo tiene una sola frase para las cuatro señales y la libreta de «sin novedades» quedó fuera d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cerrar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en el momento, con la persona todavía pre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6).]]></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6).]]></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6 de 6).]]></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suspende la zona, se sugiere atención médica inmediata con las palabras de la fuente y se registra la sugerencia y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rgencia viene de la fuente, no del criterio de quien atiende (F-014 – AAD; consultado 2026-10-25). Nombrar una condición o aplicar un producto para «calmar» son dos salidas del terreno propio: la primera asusta, la segunda es una indicación de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uente describe ese conjunto de señales con indicación de atención médica inmediata; el local repite su ver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6-derivacion-responsabl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constancia del servicio: producto, lote, hora, observación descrita y acuerdos, con su autorizac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el local sabe y puede aportar es qué se aplicó, cuándo y qué se observó. Antes de entregar cualquier dato de salud hace falta la autorización expresa de la persona, con el aviso de privacidad delante (F-021, arts. 8, 15 y 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entrega la bitácora del servicio, no interpretaciones; la comunicación de datos de salud exige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6-derivacion-responsab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gravedad no se pone de la cuenta de nadie. Se sostiene la decisión del servicio —no trabajar esa zona— y se repite la indicación de la fuente con sus palabras. El miedo añadido no es un argumento y arruina l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stener la suspensión de la zona; repetir el verbo de la fuente; respetar la decisión d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6-derivacion-responsab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sí lo describe la guía clínica usada en este curso, que une autocuidado con autoexploración, exploración profesional y envío rápido cuando algo resulta sospechoso (F-013 – GPC IMSS-099-09; consultado 2026-10-25). Ninguna frecuencia de autoexploración quedó verificada en el registro, así que el curso no prescribe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utocuidado con autoexploración, exploración profesional y envío oportuno; sin periodicidad a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6-derivacion-responsabl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el roja, hinchada, tibia y que se extiende →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ña que cambió de color, se engrosa o se quiebra → Valoración con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unar o mancha que cambia, pica o sangra → Pedir cita con dermat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acción que aparece tras un servicio y crece → Consulta y revisar producto y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señales, cuatro verbos de fuente, ninguna interpretación propia (F-012; F-014; F-017;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6-derivacion-responsab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uente ·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 ahí salen las dos reglas que sostienen la derivación sin asustar ni exponer: la gravedad se cita, no se inventa, y la información se entrega sólo con autorización expresa, con el aviso de privacidad delante (F-021, arts. 8 y 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petir el verbo de la fuente; consentimiento expreso y por escrito para dato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6-derivacion-responsab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observación descrita sin nombrar ninguna condición → Va en la nota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palabras con que se sugirió la valoración y su respuesta → Va en la nota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é producto se usó, su lote y la hora del servicio → Va en la nota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constancia del servicio para quien va a evaluar → Se entrega con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fotografía de la zona, si la persona la autorizó → Se entrega con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mbrar una condición para convencer a la persona → Nunca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comendar una crema o un remedio casero → Nunca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istrar, entregar lo comprobable con autorización y no salir del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6-derivacion-responsabl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Le paso el nombre de una condición para que entienda l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renglón hace dos cosas indebidas a la vez: afirma algo que nadie puede afirmar y sustituye el verbo de la fuente por una interpretación propia. La persona sale asustada y el local queda declarado en un terreno que no es suyo (F-014;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urgencia se cita de la fuente; el nombre de una condición no se emite desde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6-derivacion-responsabl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viste algo que te hizo dudar y escribe qué dijiste entonces y qué habrías podido decir con los cuatro movimientos. Después contesta una sola pregunta: ¿esa conversación quedó en alguna nota? Si la respuesta es no, ahí empieza tu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osas se dicen, en orden, cuando algo observado excede el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echo observable; que aquí nadie puede decir qué es; que la zona se deja de trabajar hoy; y el paso concreto con la urgencia que describe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e sirve a un profesional de la salud que va a atenderte a una c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roducto se usó y de qué lote, a qué hora, qué se observó antes y durante, qué se acordó. Eso es la bitácora del servicio; tus interpretaciones no le sirven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persona dice que no va a ir. ¿Qué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speta su decisión y se sostiene la del servicio: la zona no se trabaja mientras esté así. Se registra la negativa y se ofrece una fecha para revisar, sin reproch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foto de la zona no se manda al grupo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información de una persona: circula sin control, se convierte en una consulta sanitaria informal y exige aviso de privacidad y consentimiento si se archiva o se com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6-derivacion-responsabl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10).]]></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10).]]></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10).]]></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10).]]></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10).]]></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10).]]></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10).]]></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9 de 10).]]></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0 de 10).]]></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573" r:id="rId1"/>
    <p:sldLayoutId id="2481998574" r:id="rId2"/>
    <p:sldLayoutId id="2481998575" r:id="rId3"/>
    <p:sldLayoutId id="24819985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5f012f2528e701a4970c2e4629b1196a7c0561fa8e95cb91.jpg"/>
  <Relationship Id="rId3" Type="http://schemas.openxmlformats.org/officeDocument/2006/relationships/hyperlink" Target="https://saludyestetica.lumbre.lat/object/sye-c14-r01-oa06-derivacion-responsabl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4-r01-oa06-derivacion-responsable" TargetMode="External"/>
  <Relationship Id="rId4" Type="http://schemas.openxmlformats.org/officeDocument/2006/relationships/hyperlink" Target="https://saludyestetica.lumbre.lat/object/sye-c14-r01-oa06-derivacion-responsable"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4-r01-oa06-derivacion-responsable" TargetMode="External"/>
  <Relationship Id="rId4" Type="http://schemas.openxmlformats.org/officeDocument/2006/relationships/hyperlink" Target="https://saludyestetica.lumbre.lat/object/sye-c14-r01-oa06-derivacion-responsable"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4-r01-oa06-derivacion-responsable" TargetMode="External"/>
  <Relationship Id="rId4" Type="http://schemas.openxmlformats.org/officeDocument/2006/relationships/hyperlink" Target="https://saludyestetica.lumbre.lat/object/sye-c14-r01-oa06-derivacion-responsable"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hyperlink" Target="https://saludyestetica.lumbre.lat/object/sye-c14-r01-oa06-derivacion-responsable"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6-derivacion-responsable" TargetMode="External"/>
  <Relationship Id="rId3"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riv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fesio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nitar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sust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4-r01-oa06-derivacion-responsabl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señales que piden valoración sanitaria, decirlas a la persona sin diagnosticar ni alarmar, orientar a quién puede evaluar y registrar la derivación con su acuerdo o su negativ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eis del curso 14: qué señales describen las fuentes como motivo de consulta, cómo se dice eso sin nombrar una condición, a quién se orienta, qué se puede entregar del registro y qué queda anot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rivación · señales · sin diagnosticar · registro · valoración sanita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ivar a un profesional sanitario sin asust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estética que atiende clientes directamente: cabinas, salones, barberías, mesas de uñas y servicio a domicilio. Nivel intermedio; recomendable el curso 13 y las lecciones 1 a 5 de este curso. Material formativo: no diagnostica, no sustituye la valoración de un profesional de la salud ni orienta sobre tratamien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ivar a un profesional sanitario sin asust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momento en todo servicio en el que alguien ve algo que no esperaba y tiene que decidir en diez segundos qué decir. Casi todos los locales enseñan todo menos ese momento, así que salen dos respuestas equivocadas y las dos dejan huella. La primera es el silencio confortable: «no digas nada, haz el servicio, ya se le irá». La segunda es la frase que asusta: «eso se ve feo, ve a un médico antes de que sea tarde», dicha por alguien que no puede decir qué es, y que por lo mismo no puede decir qué tan grave 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ivar a un profesional sanitario sin asust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de la primera es que una persona se va sin una información que le habría servido; la de la segunda es que esa persona pasa la noche buscando en internet y vuelve con miedo, o no vuelve. Existe una tercera salida, profesional y entrenable: describir lo que se observó, decir con claridad que eso lo valore quien puede decir qué es, ofrecer el paso concreto —con su urgencia real, tomada de la fuente, no de la intuición— y dejarlo anotado. Derivar bien no asusta: pone a la persona en manos de quien sí puede respond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ivar a un profesional sanitario sin asust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las señales que las fuentes describen, las frases exactas, el límite de lo que aquí se puede decir y el registro que respalda la convers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ivar es pasar la responsabilidad, no resolver el probl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ivar, en un establecimiento de estética, tiene una definición angosta y útil: reconocer que algo observado excede lo que este oficio puede evaluar, decirlo de forma que la persona entienda el siguiente paso y dejar constancia de esa conversación.]]></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diagnosticar y avisar, no es emitir un pronóstico, no es sustituir una consulta. Quien deriva no está resolviendo el caso de nadie: está moviendo el caso a manos que sí pueden resolve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ivar es pasar la responsabilidad, no resolver el probl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verbo correcto es siempre el de la fuente —«que lo vea un profesional de la salud», «se necesita una prueba para saber», «eso pide atención hoy»— y nunca el propio: «esto es», «vas a terminar en», «seguro no es n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ivar es pasar la responsabilidad, no resolver el probl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marco que conviene tener claro antes de la frase: este oficio no presta servicios de atención médica. La Ley General de Salud define el cosmético por actuar sobre partes superficiales y excluye lo que se ingiere, inhala, inyecta o implanta (F-001 – art. 269; consultado 2026-10-25), y los actos quirúrgicos estéticos están reservados a profesionales con cédula de especialista y certificado vigente (F-027 – arts. 272 Bis y 272 Bis 1; consultado 2026-10-25). De ahí que la derivación no sea un gesto de cortesía: es el reconocimiento de una frontera legal y técnica que no depende del criterio de nadie en la cab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dichas con los verbos de la fuente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familia es la que la literatura describe con urgencia: una zona de piel que está roja e hinchada, se siente tibia y duele al roce, y que se va extendiendo; ante eso, la guía de la academia de dermatología usada en este curso indica conseguir atención médica de inmediato (F-014 – AAD; consultado 2026-10-25). La segunda familia es la que pide valoración con prueba: una uña que cambia de color, se engrosa o se quiebra, para lo que la fuente indica acudir a un profesional que la evalúe con una prueba de laboratorio, porque sin prueba no se puede afirmar qué es (F-014 – CDC; consultado 2026-10-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dichas con los verbos de la fuente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familia es la de los cambios en un lunar o una mancha: que se vea distinto a los demás, que cambie de tamaño, forma o color, que pique o que sangre; la fuente describe ese conjunto de señales y su indicación es pedir cita con dermatología (F-012 – AAD; consultado 2026-10-25).]]></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no es una señal del cuerpo sino del servicio: algo que aparece después de un procedimiento y crece, porque hay reportes de vigilancia que documentan infecciones asociadas a fallas de limpieza y reprocesamiento en procedimientos cosméticos (F-017 – CDC; consultado 2026-10-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dichas con los verbos de la fuente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guía clínica mexicana describe la autoexploración como parte del autocuidado, acompañada de exploración profesional y de un envío oportuno cuando algo es sospechoso (F-013 – GPC IMSS-099-09; consultado 2026-10-25). Todas estas frases se pueden repetir sin traducirlas: ninguna nombra lo que la persona tie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dichas con los verbos de la fuente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y qué no hace una derivación desde aquí]]></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nocer que algo observado excede este oficio, decirlo sin nombrarlo, ofrecer el paso concreto con la urgencia que describe la fuente y dejar constancia. No es un diagnóstico, no es una valoración de urgencia, no es una recomendación de tratamiento ni de medicamentos. Material formativo: nada de esto sustituye la valoración de un profesional de la sal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dichas con los verbos de la fuente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gravedad no la pones tú]]></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inventes cifras, no nombres una condición para convencer, no afirmes que hace falta un servicio de urgencias si la fuente no lo describe. La urgencia se toma de la fuente, con sus palabras, y se registra que se sugirió. Si te equivocas de lado, el daño no es del local: es de la persona que te crey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dichas con los verbos de la fuente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4]]></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ato que sí puedes d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fesional de la salud va a preguntarte qué se aplicó, cuándo y qué viste. Eso sí lo tienes: nombre del producto y lote del envase, hora del servicio, observación descrita y lo que la persona refirió. Entrégalo con su autorización expresa: es la parte del puente que tú puedes constru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ice: cuatro movimientos y un to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imiento uno, el hecho: «me detengo un segundo; la zona del lado derecho está roja, la siento más tibia que la otra y se ve más extendida que al empezar». Movimiento dos, el límite propio, dicho sin disculpa: «no te puedo decir qué es, y no porque no quieras contarme: es que aquí nadie puede».]]></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imiento tres, la consecuencia en el servicio: «por eso dejo de trabajar esta zona hoy y no la retomamos hasta que alguien te diga qué 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ice: cuatro movimientos y un to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imiento cuatro, el paso concreto con su urgencia real: «esto, según la guía que sigo, pide que te vea un profesional de la salud hoy; ¿tienes a quién acudir o prefieres que te diga qué opciones hay cerc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ice: cuatro movimientos y un to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no hace la mitad del trabajo, y se entrena. La alarma se produce con tres cosas: un nombre de condición que nadie dijo, una cifra de gravedad inventada y una cara que no corresponde a las palabras. Nada de eso hace falta: la frase funciona mejor cuando es corta, cuando va acompañada de una acción concreta del local —se suspende, se limpia, se guarda el producto usado con su lote— y cuando ofrece algo tangible, que es la información que tú sí tienes y que le va a servir a quien la atienda: qué producto se usó, de qué lote, a qué hora, qué se observó y desde cuán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ice: cuatro movimientos y un tono]]></a:t>
            </a:r>
          </a:p>
        </p:txBody>
      </p:sp>
      <p:pic>
        <p:nvPicPr>
          <p:cNvPr id="3" name="" descr="Cuatro movimientos de una derivación">
            <a:hlinkClick r:id="rId3" tooltip="Cuatro movimientos de una derivac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hecho observado a la nota registr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6-derivacion-responsable"/>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entregar y qué no: el registro como pu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persona va a consulta, la información del establecimiento puede ser útil, y para eso está el registro. Se puede entregar, con su autorización, una constancia del servicio: qué se hizo y con qué producto, con el nombre y el lote tomados del envase, a qué hora, qué se observó antes y durante, qué se acordó y qué se suspendió (F-004 – NOM-141, cls. 5.1.7 y 5.1.8; F-021; consultado 2026-10-25). Eso no es un informe clínico ni una opinión sobre lo que la persona tiene: es la bitácora de lo que pasó en el local, y es lo que un profesional puede necesitar para saber qué estuvo en contacto con esa pi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entregar y qué no: el registro como pu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entrega: interpretaciones, diagnósticos prestados, pronósticos ni la versión de lo que crees que es.]]></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ntes de dar cualquier cosa hay una condición jurídica, no de cortesía: los datos de salud son datos personales sensibles, y su tratamiento y comunicación requieren consentimiento expreso y por escrito, con el aviso de privacidad del establecimiento delante (F-021 – LFPDPPP, arts. 8, 15 y 16; consultado 2026-10-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entregar y qué no: el registro como pu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se pregunta, se explica qué se va a dar y a quién, se anota la respuesta de la persona y se entrega sólo eso. Si la persona no autoriza, no se envía nada, y la derivación queda registrada igu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entregar y qué no: el registro como pu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ice en una derivación y lo que no se dice nunca. La tercera columna es el motivo por el que la frase está prohibida, no una cuestión de estil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4]]></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143125"/>
                <a:gridCol w="3333750"/>
                <a:gridCol w="2638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ersona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respo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 qué crees que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 corresponde decirlo; esto lo valora quien puede decirte qué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de una condición, en voz alta o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gr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 sé; la guía que sigo dice que esto se atiend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nóstico ni una cifra de grav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pongo esta crema que tengo en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o no puedo indicarte un tratamiento; eso lo dice quien te evalú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un producto, remedio o do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143125"/>
                <a:gridCol w="3333750"/>
                <a:gridCol w="2638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ersona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respo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s mandarle la foto a tu co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ido opiniones sobre tu cuerpo; puedo darte la nota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nsulta por mensaje entre cole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a miedo, no quiero 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eto tu decisión; la zona sí la dejo de trabajar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enazas ni escenarios catastróficos para conven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4]]></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143125"/>
                <a:gridCol w="3333750"/>
                <a:gridCol w="2638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ersona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respo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as un papel con lo que us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con tu autorización: producto, lote, hora y ob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ciones ni conclusiones sobre su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ersona no quiere ir: tu límite y el suy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acción más común es la minimización: «no es para tanto», «ya se me va a quitar», «no tengo tiempo». Ahí el error es insistir con miedo, porque el miedo añadido no convierte una recomendación en un argumento y sí arruina la relació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funciona es sostener la decisión del servicio, que es tuya y no depende de su opinión: «no trabajo esa zona mientras esté así». Y luego se ofrece el paso fácil: una nota con lo observado y el producto usado, una fecha de revisión, o simplemente que vuelva cuando quiera y aquí se le recibe sin reproch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ersona no quiere ir: tu límite y el suy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de consultar es de la persona; la de no prestar el servicio sobre esa zona es del establecimiento, y las dos se respetan.]]></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cosas que nunca se hacen en ese cruce, aunque sea para convencer: nombrar una condición «para que entienda la gravedad», recomendar un producto de farmacia o un remedio, pedirle a una colega que vea la foto y opine, o afirmar que hay que ir a un servicio de urgencias cuando la fuente no describe ese nivel]]></a:t>
            </a:r>
          </a:p>
        </p:txBody>
      </p:sp>
      <p:sp>
        <p:nvSpPr>
          <p:cNvPr id="9"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urgenc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ersona no quiere ir: tu límite y el suy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rgencia real viene de la fuente, no del criterio de quien atiende; por eso la guía que se entrega se repite con sus palabras, y por eso el establecimiento —que no hace valoración de urgencia— no fija la gravedad.]]></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fuente describe atención inmediata, se sugiere hoy y se anota que se sugirió hoy (F-014; consultado 2026-10-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persona no quiere ir: tu límite y el suyo]]></a:t>
            </a:r>
          </a:p>
        </p:txBody>
      </p:sp>
      <p:pic>
        <p:nvPicPr>
          <p:cNvPr id="3" name="" descr="Señal, indicación de la fuente y frase">
            <a:hlinkClick r:id="rId3" tooltip="Señal, indicación de la fuente y fras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familias de señales con su verbo original y cómo se dicen en la cabi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6-derivacion-responsable"/>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orienta y qué se registra de la deriv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opción correcta es el profesional que ya conoce a la persona: su médico de cabecera o quien la atiende por el tema de esa zona, porque ya tiene su contexto. Después, la derivación se orienta a un profesional de la salud que evalúe la piel o la uña de que se trate, con la indicación de la fu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orienta y qué se registra de la deriv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riterio práctico que la Ley General de Salud deja dicho y que sirve para distinguir quién está en posición de responder: quienes ejercen una profesión deben tener a la vista del público un anuncio con la institución que expidió su título, el número de su cédula profesional y, en su caso, el certificado de especialidad (F-027 – art. 83; consultado 2026-10-25).]]></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es una lista de recomendaciones del salón: es un criterio que la persona puede usar por su cuen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orienta y qué se registra de la deriv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registrado de la derivación son seis cosas: fecha y hora; la observación descrita sin nombres; las palabras exactas con que se sugirió la valoración y de qué fuente vienen; si se ofreció atención inmediata o consulta próxima; la respuesta de la persona —aceptó, rehusó, pidió tiempo—; y qué se hizo con el servicio, con qué producto y lote se había trabajado y qué se]]></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rdó para revis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orienta y qué se registra de la deriv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demás se va a entregar información a un tercero, se anota la autorización o su negativa, con fecha (F-021, arts. 8 y 16; consultado 2026-10-25). Un mes después, el local puede leer esas notas juntas: cuántas derivaciones, con qué tipo de observación, cuántas volvieron y con qué indicación.]]></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o, y no de la intuición, se decide si hace falta cambiar un producto, ajustar un procedimiento o volver a formar al equip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quién se orienta y qué se registra de la derivación · Procedimiento: escribir el protocolo de derivación del local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pia las cuatro familias de señales y su verb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cribe las indicaciones con las palabras de la fuente y ponles fecha de consulta. El protocolo no interpreta: «piel roja, tibia y que se extiende: atención hoy», «uña cambiada: valoración con prueba», «mancha que cambia, pica o sangra: cita con dermatología» (F-012; F-013; F-014; consultado 2026-10-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quién se orienta y qué se registra de la derivación · Procedimiento: escribir el protocolo de derivación del local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frase de cuatro movimientos y ensáyal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límite propio, consecuencia en el servicio, paso concreto. Léela en voz alta con una colega que haga de persona asustada. Si la frase incluye un nombre de condición, una cifra o un pronóstico, se borra y se reescrib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quién se orienta y qué se registra de la derivación · Procedimiento: escribir el protocolo de derivación del local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qué se entrega con la autoriza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tancia del servicio: producto, lote, hora, observación descrita, qué se suspendió y qué se acordó. Nada de interpretaciones. La autorización se pide en el momento, se explica a quién va y se anota su respuesta (F-021, arts. 8 y 16; consultado 2026-10-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quién se orienta y qué se registra de la derivación · Procedimiento: escribir el protocolo de derivación del local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qué pasa con el servicio y con la ci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pospone, cómo se reagenda, si se cobra o no lo que no se prestó y quién decide. Esas reglas son del establecimiento: configurable por cada establecimiento. Lo que no se configura: no prestar el servicio sobre la zona observada mientras esté así.]]></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quién se orienta y qué se registra de la derivación · Procedimiento: escribir el protocolo de derivación del local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aviso para el equipo, sin nombr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quipo aprende las mismas cuatro señales y la misma frase, porque la derivación no puede depender del carácter de quien atiende. Se acuerda también que lo observado no se comenta fuera de la nota: ahí un dato personal se vuelve conversación de pasill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quién se orienta y qué se registra de la derivación · Procedimiento: escribir el protocolo de derivación del local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el mes revisando las notas de deriva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hubo, con qué tipo de observación, cuántas personas consultaron, con qué indicación volvieron y si algo se relaciona con un mismo producto o lote. Esa lectura es la que justifica cambiar un producto o ajustar un procedimiento; sin nota, no hay lectura posib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quién se orienta y qué se registra de la derivación · Caso trabajado: la línea roja que subía (caso fictici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ninguna persona real. Karla atiende una cabina de pies y manos y recibe a Bruna para retirar esmalte semipermanente. Al limpiar nota una línea rojiza que sube desde el borde de la uña del pulgar, y la clienta dice que la zona está tibia desde anoche y que le duele al apoyar. La uña del mismo dedo se ve más gruesa que la del otro l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quién se orienta y qué se registra de la derivación · Caso trabajado: la línea roja que subía (caso ficticio) · Paso 2 de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Karla, para no asustar, no dice nada: termina el servicio, recomienda «una crema que vende en la farmacia de la esquina» y le ofrece agendar de nuevo en un mes. Bruna se va con la sensación de que todo está bien, se aplica un producto que tenía en casa y a los dos días aparece una zona extendida en el dorso del dedo. En la nota del local sólo figura «manicure completa, sin novedades», sin hora, sin observación y sin producto usado, porque el formato del local no tiene renglones para e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quién se orienta y qué se registra de la derivación · Caso trabajado: la línea roja que subía (caso ficticio) · Paso 3 de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hizo y qué se obtuv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nuevo dice cuatro movimientos: «la zona está roja y tibia, y la línea sube; aquí nadie puede decir qué es; hoy no trabajo ese dedo; esto, según la guía que sigo, pide atención médica de inmediato». Se retira el trabajo a tiempo, se anota el producto con su lote, se escribe la observación y la respuesta de Bruna —aceptó ir el mismo día— y se le ofrece una constancia del servicio para quien la atienda, con su autorización por escrito. Al mes, el equipo tiene una sola frase para las cuatro señales y la libreta de «sin novedades» quedó fuera del sal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orienta y qué se registra de la derivación]]></a:t>
            </a:r>
          </a:p>
        </p:txBody>
      </p:sp>
      <p:pic>
        <p:nvPicPr>
          <p:cNvPr id="3" name="" descr="Seis comprobaciones antes de cerrar la conversación">
            <a:hlinkClick r:id="rId3" tooltip="Seis comprobaciones antes de cerrar la conversa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en el momento, con la persona todavía pres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6-derivacion-responsable"/>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una condición para que la persona entienda la gravedad. Es la frase que se recuerda por semanas y se busca en internet esa misma noche. La urgencia se toma de la fuente y se repite con sus palabras; el nombre lo pone quien puede ponerlo (F-014; consultado 2026-10-25).]]></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r una crema, un remedio o un producto de farmacia. Indicar un tratamiento es salir del oficio y puede interferir con lo que alguien evalúe después. Se ofrece la constancia del servicio, no una receta; y nunca se piden ni se interpretan dosi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a una colega que opine sobre una foto. Convierte el canal de trabajo en una consulta sanitaria informal, expone la imagen de la persona sin base jurídica y deja un antecedente que nadie firmó. La imagen y el dato de salud se tratan con aviso y consentimiento (F-021, arts. 8 y 15; consultado 2026-10-25).]]></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conversación sin nota. Sin registro, dentro de un mes no hay forma de saber si se sugirió valoración, con qué urgencia y qué respondió la persona. La nota protege a la persona, al profesional que va a atenderla y al propio loc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observación coincide con una señal que una fuente describe con verbo de atención, se suspende la zona y se sugiere la valoración con las palabras de esa fu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se nombra una condición, se da un pronóstico, se recomienda un tratamiento ni se fija una gravedad que la fuente no describ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de consultar es de la persona; la decisión de no trabajar esa zona mientras esté así es del establecimiento y se sostiene sin discut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entrega a un profesional de la salud es la constancia del servicio —producto, lote, hora, observación, acuerdo—, no interpretaciones, y se entrega sólo con autorización expresa (F-021, arts. 8 y 16; consultado 2026-10-25).]]></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rehúsa consultar, se registra la negativa, se pospone el servicio sobre esa zona y se ofrece una fecha para revis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to de la zona y el dato de salud no circulan por mensajería del equipo: quedan en la nota y bajo el control del archivo del establecimien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la derivación se revisa al cierre del mes junto con las observaciones y los productos implicad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4]]></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s la escalera del curso, y sus tres peldaños son los de las fuentes. Peldaño uno, consulta próxima: una uña que cambió de color, se engrosó o se quiebra, o una mancha que cambia de forma, pica o sangra; se sugiere valoración —con prueba en el caso de la uña— y se pospone el servicio sobre esa zona (F-014 – CDC; F-012 – AAD; consultado 2026-10-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4]]></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ldaño dos, atención hoy: piel roja, hinchada y tibia que se extiende, o una reacción que aparece después de un servicio y crece; se sugiere atención médica inmediata con esas palabras y se registra que se sugirió hoy (F-014 – AAD; F-017 – CDC; consultado 2026-10-25). Peldaño tres, fuera de este material: cualquier situación que la persona describa como urgente para su salud en general; se interrumpe el servicio, se ofrece que contacte a quien la atiende y se ano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4]]></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stablecimiento de estética no hace triaje ni valora urgencias, y nadie queda habilitado por este curso para ejercer una profesión sanitaria; lo único que se hace aquí es reconocer, decir, suspender y registr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área de piel se ve roja e hinchada, se siente tibia y el enrojecimiento se ve más extendido que al inicio del servicio. ¿Qué dice el protocol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termina el servicio y se recomienda observar unos días.]]></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suspende la zona, se sugiere atención médica inmediata con las palabras de la fuente y se registra la sugerencia y la respuesta.]]></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aplica un producto calmante y se cita para la semana siguien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le dice a la persona el nombre de la condición para que entienda la urg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ersona acepta ir a valoración y te pide un papel con lo que se le hizo. ¿Qué se le entreg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opinión sobre lo que crees que tiene, para que el profesional la le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constancia del servicio: producto, lote, hora, observación descrita y acuerdos, con su autorización por escrito.]]></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ada: los registros del local son reservad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fotografías de la zona enviadas por mensajería al profesion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convencer a una persona que minimiza, se puede nombrar la condición que parece ten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utoexploración y la observación de cambios son parte del autocuidado, pero acompañadas de exploración profesional y de un envío oportun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indicación que da la fuen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l roja, hinchada, tibia y que se extiend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ña que cambió de color, se engrosa o se quieb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unar o mancha que cambia, pica o sang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acción que aparece tras un servicio y crec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loración con una prueb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cita con dermatologí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lta y revisar producto y lo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tención médica inmedia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urgencia la describe la ___, no quien atiende; y para entregar un dato de salud a un tercero hace falta consentimiento expreso y por ___.]]></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de la conversación de deriv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la nota de deriva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ntrega con autoriz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 se hac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observación descrita sin nombrar ninguna condici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palabras con que se sugirió la valoración y su respues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producto se usó, su lote y la hora del servi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onstancia del servicio para quien va a evalu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fotografía de la zona, si la persona la autoriz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mbrar una condición para convencer a la perso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comendar una crema o un remedio caser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el protocolo que está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o lo observado en lenguaje llano y compruebo la hor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go que aquí nadie puede decir qué 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pendo la zona y guardo el producto con su lot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aso el nombre de una condición para que entienda la urgenci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su respuesta y la fecha de revis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4-r01-oa06-ex0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4-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4-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4-r01-oa06-ex0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scribir las cuatro familias de señales con los verbos de la fuente, decir la frase de cuatro movimientos sin nombrar ninguna condición y explicar qué se registra y qué se entrega con autorización.]]></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señal, indicación y frase, y a la sección de la persona que no quiere ir; después escribe las cuatro frases de tu protocolo y ensáyalas con una coleg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viste algo que te hizo dudar y escribe qué dijiste entonces y qué habrías podido decir con los cuatro movimientos. Después contesta una sola pregunta: ¿esa conversación quedó en alguna nota? Si la respuesta es no, ahí empieza tu protocol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deriv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638425"/>
                <a:gridCol w="5476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r la responsabilidad, no resolver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movimi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límite, consecuencia en el servicio, paso con su 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v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scribe la fuente, nunca quien a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profesional se le 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lote, hora y observación, con 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rehú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 la negativa y la zona no se tr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deriv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4-r01-oa06-derivacion-responsable"/>
              </a:rPr>
              <a:t><![CDATA[Abrir el juego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nversación difícil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osas se dicen, en orden, cuando algo observado excede el ofici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nversación difícil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echo observable; que aquí nadie puede decir qué es; que la zona se deja de trabajar hoy; y el paso concreto con la urgencia que describe la fuen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nversación difícil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e sirve a un profesional de la salud que va a atenderte a una clien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nversación difícil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roducto se usó y de qué lote, a qué hora, qué se observó antes y durante, qué se acordó. Eso es la bitácora del servicio; tus interpretaciones no le sirven a nadi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nversación difícil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persona dice que no va a ir. ¿Qué se hac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nversación difícil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speta su decisión y se sostiene la del servicio: la zona no se trabaja mientras esté así. Se registra la negativa y se ofrece una fecha para revisar, sin reproch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nversación difícil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foto de la zona no se manda al grupo del equip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nversación difícil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información de una persona: circula sin control, se convierte en una consulta sanitaria informal y exige aviso de privacidad y consentimiento si se archiva o se compart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ivar, desde un establecimiento de estética, es reconocer una frontera y cruzarla con orden: el hecho observable descrito sin nombres, el límite propio dicho sin disculpa, la consecuencia sobre el servicio y el paso concreto con la urgencia que describe la fuente —atención inmediata, valoración con prueba, cita con dermatología— (F-012 – AAD; F-013 – GPC IMSS-099-09; F-014 – AAD y CDC; consultado 2026-10-2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vedad no la fija quien atiende, ningún dato de salud se entrega sin consentimiento expreso y por escrito con el aviso delante, y ninguna nota de este curso se convierte en informe clínico (F-021 – LFPDPPP, arts. 8, 15 y 16; consultado 2026-10-2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y cierre del curso: escribe el protocolo de derivación de tu local, ensaya las cuatro frases con el equipo, arma la ficha mínima de atención inicial con sus motivos de posposición —el resultado práctico del curso— y tráela a la revisión final. Requisitos de apertura y sanitarios del establecimiento son locales: en la Ciudad de México existe el aviso de funcionamiento correspondiente, y en tu municipio el equivalente puede ser distint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obligaciones federales, locales o de práctica según la fuente indicada en cada afirmación. 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2 · AAD, señales y síntomas de los lunares y mapa corporal de lunares: cambios de tamaño, forma o color, picazón o sangrado, con la indicación de pedir cita con dermatología · https://www.aad.org/public/diseases/a-z/moles-symptoms · consulta: 2026-10-25 · alcance: Internacional, referencia técnica (capa A). Se citan sus verbos; no se fija periodicidad de autoexploración ni se diagnostic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Guía de Práctica Clínica IMSS-099-09 (Actualización 2016): autocuidado con autoexploración, exploración profesional y envío a segundo nivel ante lesiones sospechosas · https://www.imss.gob.mx/sites/all/statics/guiasclinicas/099GER.pdf · consulta: 2026-10-25 · alcance: México, guía clínica institucional de 2016; apoyo a la decisión, no norma obligatoria. No se citan cifras de riesgo ni calendario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AD (piel roja, hinchada, tibia y dolorosa: atención médica inmediata) y CDC (uña cambiada, engrosada o quebradiza: valoración con prueba) · https://www.aad.org/public/diseases/a-z/cellulitis-overview · consulta: 2026-10-25 · alcance: Internacional, referencia técnica (capa A). Se reproducen sus indicaciones sin aplicarlas como criterio propi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7 · CDC / MMWR: infecciones por micobacterias de crecimiento rápido tras procedimientos cosméticos; lagunas en limpieza, protección y reprocesamiento · https://www.cdc.gov/mmwr/volumes/73/wr/mm7303a4.htm · consulta: 2026-10-25 · alcance: Internacional, reporte de vigilancia de EE. UU. Sustenta la señal «reacción que aparece tras un servicio y crece», no una estadística nacional.]]></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FPDPPP, DOF 20 de marzo de 2025: dato sensible y consentimiento expreso por escrito (arts. 2 fr. VI y 8), aviso de privacidad (arts. 15 y 16) y limitación de uso y divulgación · https://www.ordenjuridico.gob.mx/Documentos/Federal/html/wo125102.html · consulta: 2026-10-25 · alcance: Federal, particulares. Autoridad sucesora no verificada. El establecimiento define soporte, acceso y plazo del archiv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arts. 83, 272 Bis y 272 Bis 1: anuncio de título y cédula a la vista del público y reserva del procedimiento estético a profesional con cédula de especialista · https://www.diputados.gob.mx/LeyesBiblio/pdf/LGS.pdf · consulta: 2026-10-25 · alcance: Federal, sanitario. Se usa como criterio de reconocimiento, sin recomendar nombres propios ni listar especialidad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s. 269 y 270: el cosmético actúa sobre partes superficiales y se excluye lo ingerido, inhalado, inyectado o implantado · https://www.diputados.gob.mx/LeyesBiblio/pdf/LGS.pdf · consulta: 2026-10-25 · alcance: Federal, sanitario. Sostiene la frontera del oficio; no se citan otros artículo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lote (5.1.7), instrucciones de uso (5.1.8) y leyendas precautorias (5.3.7), datos que se entregan en la constancia del servicio · https://dof.gob.mx/nota_detalle_popup.php?codigo=5269348 · consulta: 2026-10-25 · alcance: Federal, etiquetado cosmético. No fija concentraciones ni tiempos de contact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y prohibiciones del terreno sanitario · consulta: 2026-10-25 · alcance: Buena práctica general (A), requisito mexicano con fuente oficial verificada (B) y decisión configurable por el establecimiento (C). Nada de este material se presenta como asesoría legal ni clínic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6-derivacion-responsable"/>
              </a:rPr>
              <a:t><![CDATA[Derivar a un profesional sanitario sin asus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 Material formativo: no otorga habilitación ni certificación alguna, no habilita para ejercer una profesión sanitaria, no diagnostica y no sustituye la valoración de un profesional de la salud. Las señales citadas reproducen los verbos de las fuentes técnicas y no se aplican como criterio propio. Los casos son ficticios y los nombres están inventad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2026-10-26T02:38:20Z</dcterms:created>
  <dcterms:modified xsi:type="dcterms:W3CDTF">2026-10-26T02:38:20Z</dcterms:modified>
  <dc:title>Derivar a un profesional sanitario sin asustar</dc:title>
  <dc:description>Presentación editable del OA «Derivar a un profesional sanitario sin asustar». Enlace: https://saludyestetica.lumbre.lat/object/sye-c14-r01-oa06-derivacion-responsable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