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4-explicar-y-consenti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xplicar el servicio y obtener un consentimiento útil»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xplicar el servicio y obtener un consentimiento útil»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xplicar el servicio y obtener un consentimiento útil»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consentimiento útil y de qué no se trat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consentimiento útil y de qué no se trat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qué se hace, con qué, cuánto dura, qué se siente, qué puede pasar» (2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qué se hace, con qué, cuánto dura, qué se siente, qué puede pasar» (3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qué se hace, con qué, cuánto dura, qué se siente, qué puede pasar» (4 de 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qué se hace, con qué, cuánto dura, qué se siente, qué puede pasar» (5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qué se hace, con qué, cuánto dura, qué se siente, qué puede pasar» (6 de 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ternativas y el precio total: la pieza que se olvida»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ternativas y el precio total: la pieza que se olvid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uion de cinco piezas y un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explicación hablada al registro de la confor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comprueba la comprensión y cómo se pide la conformidad» (2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comprueba la comprensión y cómo se pide la conformidad» (3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comprueba la comprensión y cómo se pide la conformidad» (4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a firma no alcanza a cubrir»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a firma no alcanza a cubrir»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s cinco piezas, bien di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dice de cada pieza y qué se deja 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errores típicos del formulario de consentimiento» (2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errores típicos del formulario de consentimiento» (3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guion de explicación y t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un servicio y escribe sus cinc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hace, con qué, cuánto dura, qué se siente y qué puede pasar. Se escribe en el orden en que se dice, no en el orden del catálogo, y con palabras que la persona usaría si tuviera que contarlo en su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guion de explicación y t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Quita toda frase que no puedas señ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afirmación debe poder mostrarse: el envase, la tarifa publicada, la hoja de instrucciones o el tiempo cronometrado. Lo que no se puede señalar —«el mejor», «última tecnología», «resultados garantizados»— sale del guion (F-019, art. 32; F-004, cl. 5.1.9; F-002, art. 30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guion de explicación y t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scribe la comparación de altern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los tres servicios más parecidos de tu menú, cuatro datos: tiempo en la silla, sensación anunciada, frecuencia necesaria y costo total. Sin adjetivos. Esa tabla es la que permite a la persona elegir y la que te ahorra la discusión d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guion de explicación y t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ñade la pregunta de comprobación y la de neg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cuéntame qué te voy a hacer y qué no». La segunda, para el registro: «¿hay algo que no quieras que hagamos o que no quieras que quede guardado?». Las dos se hacen siempre, en el mismo orden, y las respuestas se anotan tal como se dij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guion de explicación y t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fine con el establecimiento el punto y la forma de la confor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ónde se pide, quién la guarda y en qué soporte es configurable por cada establecimiento. Lo que no se configura: el aviso de privacidad al recabar datos y el consentimiento expreso y por escrito cuando se trata información de salud o se va a archivar algo sensible (F-021, arts. 8, 15 y 1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guion de explicación y t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ruébalo en voz alta con una colega y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la intente repetirte las cinco piezas. Si alguna se le pierde, esa pieza está mal dicha, no mal escrita. Anota el tiempo que toma el guion completo: si pasa de tres minutos, sobran palabras; si toma menos de uno, faltan las piezas cuatro y ci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ormulario de seis párrafo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ninguna persona real. Marcela atiende un salón y entrega a todas las personas la misma hoja de seis párrafos con la leyenda «leí y acepto». Llega Vanesa por un servicio despigmentante facial que nunca había hecho. La hoja firma en la caja, no dice nombre de producto, ni tiempo, ni sensación. Marcela le agregó al final una mascarilla extra que no estaba en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ormulario de seis párrafo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cuarenta horas Vanesa nota una zona más oscura que antes y reclama. En el registro hay una firma sin fecha, sin hora y sin contenido del servicio, y no hay constancia de que alguien le dijera qué podía pasar. La conversación se vuelve un juicio de intenciones: ella recuerda que le dijeron que «no iba a pasar nada» y Marcela no puede demostrar que no fue así, porque nunca lo escribió. El extra cobrado al final agrava el reclamo: no estaba aceptado de forma expresa (F-019, art. 10;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ormulario de seis párrafo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rehizo y qué se ob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de seis párrafos se convierte en un bloque de seis renglones dentro de la ficha: qué se hizo, con qué producto y lote, tiempo, sensación anunciada, alternativas ofrecidas y conformidad con fecha, hora y nombre de quien explicó. La explicación se dice antes de tocar, en voz alta, con la pregunta de comprobación. La fotografía queda en renglón aparte, con su pregunta. Resultado: cuando alguien reclama, hay dos versiones de la misma conversación, la de la memoria y la escrita, y la escrita se puede l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de una conformidad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antes del primer contacto con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persona puede repetir con sus palabras qué se le va a hacer, qué no y qué puede p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sentimiento puede ser cortesía; la repetición es comprensión. Un consentimiento útil, como lo define esta lección, exige información, comprensión y libertad, y la firma en la caja no aporta ninguna de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piezas se dicen, se repiten en voz de la persona y después se registra la confor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4-explicar-y-consenti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sultarlo durante la sesión, obtener la aceptación expresa de la persona y anotarla antes de pres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servicios extra requieren aceptación expresa de la persona antes de prestarse. Un descuento no convierte un cobro no aceptado en un cobro legít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hibición de prestar servicios adicionales sin consentimiento expreso (F-019, art. 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4-explicar-y-consenti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actos reservados a quien ejerce con cédula de especialista y certificado vigente, en unidad con licencia sanitaria; la conformidad de la persona no cambia el alcance del oficio (F-027; F-001, art. 269;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rma informa y registra; no habilita ni transfiere una competenci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4-explicar-y-consenti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magen se pide con su propia pregunta, con aviso de privacidad delante, y con consentimiento expreso y por escrito cuando se asocia a información de salud; puede negarse sin perder el servicio (F-021, arts. 8, 15 y 1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gar el servicio no cede la imagen de nadie; la negativa se registra y se resp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4-explicar-y-consenti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imero limpio, luego aplico y retiro, al final la crema base» → Pieza 1: qué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roducto es este y su envase indica no aplicar en piel lastimada» → Pieza 2: con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n cuarenta minutos en la silla; la cita completa toma una hora» → Pieza 3: cuánto 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s a sentir hormigueo unos minutos; si molesta, paramos» → Pieza 4: qué se s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de las cinco piezas se dicen siempre; la quinta, qué puede pasar, es la que más se o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4-explicar-y-consenti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bertad ·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libertad —cuando la firma se arranca en la caja, con el servicio ya prestado— no hay consentimiento, aunque haya rúbrica (F-021, arts. 8 y 1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formación, comprensión y libertad; consentimiento expreso y por escrito para datos sen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4-explicar-y-consenti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os pasos del procedimiento, en orden → Va en la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tiempo total de la cita y el precio con lo que incluye → Va en la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sensación anunciada y en qué caso se detiene → Va en la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o vas a sentir nada, te lo garantizo» → No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sultados permanentes desde la primera sesión» → No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Fotografiar la zona para el archivo del local → Se pide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Guardar una información de salud que ella refirió → Se pide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xplicar es decir lo comprobable; prometer es otra cosa; y hay datos que requieren su propia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4-explicar-y-consenti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Le tomo fotografía para el archivo y lo anoto al final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hí la fotografía se tomó sin pedirla en ese momento y queda sin constancia de cuándo ni cómo se autorizó. Si además la imagen se asocia a información de salud, se requiere consentimiento expreso y por escrito (F-021, arts. 8 y 15;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magen se pide en el momento, con su pregunta expresa y antes de tom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4-explicar-y-consenti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formato de aceptación que usas hoy y responde tres cosas: ¿dice el nombre del producto?, ¿dice cuánto dura y qué se siente?, ¿se firma antes del primer contacto? Las tres respuestas negativas son el trabajo d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explicación y la confor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explicación y la confor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cosas hay que decir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va a hacer y en qué orden, con qué producto, cuánto va a tomar, qué se va a sentir y qué puede pasar. Sin la quinta, el reclamo posterior no tiene con qué respond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rueba que hubo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diendo a la persona que repita qué se hará y qué no. Si no puede, se explica otra vez con menos piezas, no más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cubre una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acto reservado a profesionales de la salud, un producto cuyo envase no cumple, una promesa no comprobable y un cobro extra no aceptado. La firma deja constancia de la conversación: eso ya es mu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pide la fot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tomarla, con su pregunta propia y con opción de negarse. Si se archiva junto a información de salud, hace falta consentimiento expreso y por escrito, con el avis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4-explicar-y-consentir]]></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10).]]></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10).]]></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10).]]></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10).]]></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10).]]></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10).]]></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10).]]></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9 de 10).]]></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10 de 10).]]></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534" r:id="rId1"/>
    <p:sldLayoutId id="2481998535" r:id="rId2"/>
    <p:sldLayoutId id="2481998536" r:id="rId3"/>
    <p:sldLayoutId id="248199853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513828304238cdb4ae961cfeddfed09e1a5d04abfb47aca1.jpg"/>
  <Relationship Id="rId3" Type="http://schemas.openxmlformats.org/officeDocument/2006/relationships/hyperlink" Target="https://saludyestetica.lumbre.lat/object/sye-c14-r01-oa04-explicar-y-consenti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4-r01-oa04-explicar-y-consentir" TargetMode="External"/>
  <Relationship Id="rId4" Type="http://schemas.openxmlformats.org/officeDocument/2006/relationships/hyperlink" Target="https://saludyestetica.lumbre.lat/object/sye-c14-r01-oa04-explicar-y-consentir"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4-r01-oa04-explicar-y-consentir" TargetMode="External"/>
  <Relationship Id="rId4" Type="http://schemas.openxmlformats.org/officeDocument/2006/relationships/hyperlink" Target="https://saludyestetica.lumbre.lat/object/sye-c14-r01-oa04-explicar-y-consentir"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4-r01-oa04-explicar-y-consentir" TargetMode="External"/>
  <Relationship Id="rId4" Type="http://schemas.openxmlformats.org/officeDocument/2006/relationships/hyperlink" Target="https://saludyestetica.lumbre.lat/object/sye-c14-r01-oa04-explicar-y-consentir" TargetMode="External"/>
  <Relationship Id="rId5"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hyperlink" Target="https://saludyestetica.lumbre.lat/object/sye-c14-r01-oa04-explicar-y-consentir" TargetMode="External"/>
  <Relationship Id="rId4"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4-explicar-y-consentir" TargetMode="External"/>
  <Relationship Id="rId3" Type="http://schemas.openxmlformats.org/officeDocument/2006/relationships/notesSlide" Target="../notesSlides/notesSlide9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pli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ten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ent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úti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4-r01-oa04-explicar-y-consenti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un servicio de estética en cinco piezas —qué se hará, con qué, cuánto dura, qué se siente y qué puede pasar—, ofrecer alternativas y registrar la conformidad de la persona de forma que sirva despué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cuatro del curso 14: el guion de explicación antes de empezar, cómo comprobar que la persona entendió, qué hace falta para una conformidad válida, qué no cubre una firma y cómo se registran las fotos y los datos sensib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xplicación del servicio · consentimiento · fotografías · datos sensibles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licar el servicio y obtener un consentimiento úti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 de estética que atiende clientes directamente: cabinas, salones, barberías, mesas de uñas y servicio a domicilio. Nivel intermedio; recomendable el curso 13 y las lecciones 1 a 3 de este curso. Material formativo: no sustituye la valoración de un profesional de la salud ni otorga habilitación alg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licar el servicio y obtener un consentimiento úti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minuto, justo antes de que la persona se acueste, en el que se decide cómo va a terminar el servicio. En ese minuto se hacen una de dos cosas equivocadas. La primera: explicar de más y prometer de más, con la esperanza de que la persona se relaje; el resultado es que cuatro días después la persona cree que le habían garantizado algo que nadie puede garantiz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licar el servicio y obtener un consentimiento úti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no explicar nada y ponerle enfrente una hoja de seis párrafos con la palabra «acepto» en negritas; la persona firma sin leer, porque nadie le dio tiempo ni motivo para leer, y esa firma no protege a nadie. Un consentimiento útil no es un descargo ni un amuleto: es la constancia de que alguien entendió qué le van a hacer, con qué, cuánto va a durar, qué va a sentir y qué puede pasar, y que aún así quiso. Y para que funcione tiene que llegar antes del primer contacto, dicho con palabras que la persona puede repetir, con un sí expreso, y con su regist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licar el servicio y obtener un consentimiento úti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monta la explicación en cinco piezas, enseña a comprobar que hubo comprensión —no solo cortesía— y separa lo que una firma alcanza de lo que no alcanza nunc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onsentimiento útil y de qué no se tra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nsentimiento útil tiene tres condiciones y ninguna es formal: tiene que haber información, tiene que haber comprensión y tiene que haber libertad. Información significa que la persona recibió las cinco piezas del servicio, no un discurso. Comprensión significa que pudo repetirlo con sus palabras, porque un asentimiento con la cabeza no es comprensión: es cortesía, y la cortesía se retira el día del reclamo. Libertad significa que no se le arrinconó con la bata puesta, el producto abierto y una hoja a la firma en la caja, cuando ya pagó y ya está a media se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onsentimiento útil y de qué no se tra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onviene decir de qué no se trata, porque el sector copia formularios de otros ámbitos. No es un descargo que transfiere la responsabilidad: ninguna frase escrita convierte en seguro un procedimiento mal hecho, y en México la información que se da al público debe ser veraz y lo prometido obliga (F-019 – LFPC, art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2 y 42; consultado 2026-10-25). No es un permiso para actuar sobre el cuerpo más allá de lo que este oficio puede hacer: hay actos reservados a profesionales de la salud con cédula de especialista (F-027 – Ley General de Salud, arts. 272 Bis y 272 Bis 1; consultado 2026-10-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onsentimiento útil y de qué no se tra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no es una autorización para usar la imagen de alguien: eso tiene su propia convers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qué se hace, con qué, cuánto dura, qué se siente, qué puede pasa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za uno, qué se hace, dicho en pasos y en orden: «primero limpio la zona, luego aplico el producto cinco minutos con algodón, después retiro y termino con la crema base». Pieza dos, con qué: nombre del producto y su función declarada, tomada del envase, con el lote anotado; si el envase trae instrucciones obligatorias, se siguen y se dice que se siguen (F-004 – NOM-141, cls. 5.1.7, 5.1.8 y 5.3.7; consultado 2026-10-25). Pieza tres, cuánto dura: el tiempo del procedimiento completo y la parte que se hace en la silla, porque la persona necesita saber a qué hora sa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qué se hace, con qué, cuánto dura, qué se siente, qué puede pasa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za cuatro, qué se siente: la sensación real descrita en lenguaje llano —«vas a sentir hormigueo unos minutos, es parte del producto y paramos si molesta»—, no un «no duele para nada». Decir qué se siente hace dos trabajos: prepara a la persona y te da una señal temprana, porque si lo que ella siente no coincide con lo que le anunciaste, eso es información que llega a tiemp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qué se hace, con qué, cuánto dura, qué se siente, qué puede pasa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za cinco, qué puede pasar: lo esperable, lo posible y lo que obliga a parar. Aquí entra la honestidad sobre la variabilidad: dos personas reaccionan distinto al mismo producto, y eso se dice, no se esconde. Nadie está en posición de prometer un resultado, y la publicidad de servicios no puede presentar lo que no se puede comprobar (F-002 – Ley General de Salud, art.]]></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06; consultado 2026-10-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qué se hace, con qué, cuánto dura, qué se siente, qué puede pasa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explicar un servicio y a registrar la conformidad de la persona. No es un modelo de formato legal ni asesoría jurídica: la redacción de tus documentos la define el establecimiento con su asesoría. Material formativo que no sustituye la valoración de un profesional de la sal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qué se hace, con qué, cuánto dura, qué se siente, qué puede pasa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rma no convierte en propio un acto ajen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conformidad de la persona autoriza un acto que la ley reserva a profesionales de la salud, ni hace usable un producto cuya etiqueta no cumple lo obligatorio. Si el servicio propuesto excede el alcance del local, se niega y se explica por qué; esa explicación sí se regist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qué se hace, con qué, cuánto dura, qué se siente, qué puede pasa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sustituye al «todo clar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pués de explicar, di: «cuéntame qué te voy a hacer y qué no». Si la persona no puede repetirlo, la falla es de la explicación, no de la persona. Vuelve a decirla con menos piezas y menos palabras; nunca con el mismo texto en voz más al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y el precio total: la pieza que se olv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un servicio sin decir qué más hay en el menú no es explicar: es convencer. Las alternativas forman parte de la información, y la persona elige mejor cuando sabe que existe un camino más corto, uno más suave o uno que requiere varias sesione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se hace con hechos verificables: cuánto dura cada una, qué se siente, qué tan seguido hay que repetirla y qué se puede decir honestamente de cada 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y el precio total: la pieza que se olv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hace con adjetivos de valor («lo mejor», «lo último en tecnología») ni con el argumento de la rareza («esto aquí solo lo hacemos nosotras»), que es el tipo de afirmación que una etiqueta no puede respaldar (F-004, cl. 5.1.9).]]></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total entra en la explicación, no en la caja. En México los proveedores están obligados a poner a disposición la información completa y veraz de los servicios y a respetar lo que ofrecen; la tarifa de los servicios principales debe estar a la vista del público, con caracteres legibles (F-019 – LFPC, a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y el precio total: la pieza que se olv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7, 32 y 57; consultado 2026-10-25), y no se pueden prestar servicios adicionales sin que la persona los acepte de forma expresa (F-019 – LFPC, art. 10; consultado 2026-10-25). Traducido al guion: «son setecientos pesos, incluye esto y esto, y si algo se agrega lo consultamos antes y queda anotad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rase, dicha una vez, ahorra la conversación más incómoda del 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y el precio total: la pieza que se olvida]]></a:t>
            </a:r>
          </a:p>
        </p:txBody>
      </p:sp>
      <p:pic>
        <p:nvPicPr>
          <p:cNvPr id="3" name="" descr="Guion de cinco piezas y una pregunta">
            <a:hlinkClick r:id="rId3" tooltip="Guion de cinco piezas y una pregunt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explicación hablada al registro de la conformi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4-explicar-y-consentir"/>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mprueba la comprensión y cómo se pide la conformidad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rensión se comprueba con una pregunta abierta y no con «todo claro»: «cuéntame qué te voy a hacer y qué no». Si la persona no puede decirlo, no es que sea lenta: es que la explicación estuvo mal, y se vuelve a decir en menos piezas, no en más volumen. Después viene el consentimiento propiamente dicho: se pide en voz alta, antes del primer contacto, y se regist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mprueba la comprensión y cómo se pide la conformidad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del registro es configurable por cada establecimiento —una firma en la ficha, una casilla con hora en el sistema, un acuse en el formato de cita—, pero hay dos puntos donde la ley federal pide consentimiento expreso y por escrito: cuando se van a tratar datos personales sensibles, como la información de salud, y en lo que el propio aviso de privacidad del establecimiento declare]]></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FPDPPP, arts.]]></a:t>
            </a:r>
          </a:p>
        </p:txBody>
      </p:sp>
      <p:sp>
        <p:nvSpPr>
          <p:cNvPr id="9"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8, 15 y 16; consultado 2026-10-25).]]></a:t>
            </a:r>
          </a:p>
        </p:txBody>
      </p:sp>
      <p:sp>
        <p:nvSpPr>
          <p:cNvPr id="10"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otografías merecen su propia conversación, porque se suelen colar en la sesión sin pedir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mprueba la comprensión y cómo se pide la conformidad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decir con la fuente: no existe una fórmula de consentimiento aprobada en el registro, así que la casa no dicta un texto mágico; lo que sí aplica es aviso de privacidad con sus contenidos, consentimiento expreso y por escrito cuando la imagen se asocia a información de salud, y la libertad de la persona para limitar el uso y la divulgación (F-021, arts. 8, 15 y 16; consultado 2026-10-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mprueba la comprensión y cómo se pide la conformidad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á prohibido en este material es la frase que circula en el sector: con pagar el servicio no se cede la imagen de nadie. Y cuando la persona es menor de edad, o no puede leer o no habla el idioma del formato, el registro no verifica la fórmula: se convierte en pregunta y se remite al responsable del establecimiento y, si hace falta, a un especialista en la mater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mprueba la comprensión y cómo se pide la conform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l momento de explicar y la respuesta que corresponde. La última columna marca el límite: qué no se puede afirmar ni con firma delan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466975"/>
                <a:gridCol w="3352800"/>
                <a:gridCol w="2295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en ese minu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no entiende los p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uelve a explicar en menos piezas y se le pide que las rep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así es como se lo explican to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cuánto va a durar 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ce el rango honesto y de qué depende; se ofrece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sultado garantizado ni «para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que se le aplique algo que excede el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lica el límite, se niega el acto y se registra la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firma de la persona lo habil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466975"/>
                <a:gridCol w="3352800"/>
                <a:gridCol w="2295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en ese minu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quiere que le tomen fotograf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la negativa y se trabaja sin fotograf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al pagar aceptó el uso de su ima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da entre dos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aran con hechos: tiempo, sensación, frecuencia y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no es «el mejor» o exclusivo del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 firmar rápido para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ace la pregunta de comprobación antes de la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firma sola sustituye la ex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a firma no alcanza a cubr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osas no se arreglan con una firma, y conviene tenerlas claras antes de presumir que el formato protege. Uno: un acto que no corresponde a este oficio. Si el servicio consiste en introducir o implantar una sustancia en la piel, la firma de la persona no lo vuelve cosmético ni lo vuelve legal aquí (F-001 – Ley General de Salud, art. 269; F-027; consultado 2026-10-25). Dos: un producto que no debería estar usándose, porque el envase carece de lo obligatorio o porque su anuncio promete acciones de medicamento (F-001, art. 270; F-004, cl. 5.1.9; consultado 2026-10-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a firma no alcanza a cubr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la promesa que nadie puede sostener. Un «resultado garantizado» firmado por la persona no se vuelve comprobable por estar firmado, y lo ofertado obliga al proveedor (F-019 – LFPC, arts. 32 y 42; consultado 2026-10-25).]]></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el cobro posterior de algo no aceptado: un extra impuesto al final es justamente lo que la ley de protección al consumidor no permite sin consentimiento expreso (F-019 – LFPC, art. 10; consultado 2026-10-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a firma no alcanza a cubr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firma sí hace, y vale la pena: deja constancia de que la conversación ocurrió, con fecha, hora y nombre de quien la dio. Eso cambia por completo un reclamo posterior, y cambia sobre todo si no hubo reclam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a firma no alcanza a cubrir]]></a:t>
            </a:r>
          </a:p>
        </p:txBody>
      </p:sp>
      <p:pic>
        <p:nvPicPr>
          <p:cNvPr id="3" name="" descr="Las cinco piezas, bien dichas">
            <a:hlinkClick r:id="rId3" tooltip="Las cinco piezas, bien dichas"/>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dice de cada pieza y qué se deja de dec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4-explicar-y-consentir"/>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errores típicos del formulario de consentimi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el texto largo y genérico, de seis párrafos, donde nada se refiere al servicio que esa persona va a recibir. Se corrige por capas: una explicación hablada con las cinco piezas y un registro corto que dice qué se explicó, qué se aceptó y qué se descartó. El segundo: firmar en la caja, al cobrar, cuando la persona ya recibió el servicio. Ahí no hay libertad, y una conformidad arrancada al final no cuenta la historia que necesitas que cuente. El tercero: usar el mismo formato para todas las personas y todos los servicios, de manera que nadie pueda decir qué se explicó en el caso concreto que está discutiéndo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errores típicos del formulario de consentimi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error es el más sutil: tratar la negativa como un problema.]]></a:t>
            </a:r>
          </a:p>
        </p:txBody>
      </p:sp>
      <p:sp>
        <p:nvSpPr>
          <p:cNvPr id="8" name=""/>
          <p:cNvSpPr txBox="1"/>
          <p:nvPr/>
        </p:nvSpPr>
        <p:spPr>
          <a:xfrm>
            <a:off x="514350" y="1876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no quiere dar su consentimiento para la fotografía, para un dato de salud o para una parte del procedimiento, se anota la negativa y se obra en consecuencia: se hace lo que sí está aceptado o se pospone, y se ofrece la alternativa sin renc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errores típicos del formulario de consentimi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tablecimiento que registra negaciones demuestra que sus consentimientos son reales. El guion de cierre de esta lección es exactamente ése: «esto es lo que te voy a hacer, esto es lo que no, esto es lo que puede pasar, esto cuesta y toma esto; ¿lo hacemos así?».]]></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que no sea un sí claro se trata como lo que es: un todavía 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errores típicos del formulario de consentimiento · Procedimiento: escribir tu guion de explicación y tu registr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 servicio y escribe sus cinco piez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hace, con qué, cuánto dura, qué se siente y qué puede pasar. Se escribe en el orden en que se dice, no en el orden del catálogo, y con palabras que la persona usaría si tuviera que contarlo en su cas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errores típicos del formulario de consentimiento · Procedimiento: escribir tu guion de explicación y tu registr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ta toda frase que no puedas señal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afirmación debe poder mostrarse: el envase, la tarifa publicada, la hoja de instrucciones o el tiempo cronometrado. Lo que no se puede señalar —«el mejor», «última tecnología», «resultados garantizados»— sale del guion (F-019, art. 32; F-004, cl. 5.1.9; F-002, art. 306; consultado 2026-10-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errores típicos del formulario de consentimiento · Procedimiento: escribir tu guion de explicación y tu registr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comparación de alternativ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os tres servicios más parecidos de tu menú, cuatro datos: tiempo en la silla, sensación anunciada, frecuencia necesaria y costo total. Sin adjetivos. Esa tabla es la que permite a la persona elegir y la que te ahorra la discusión de despué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errores típicos del formulario de consentimiento · Procedimiento: escribir tu guion de explicación y tu registr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ñade la pregunta de comprobación y la de negativ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uéntame qué te voy a hacer y qué no». La segunda, para el registro: «¿hay algo que no quieras que hagamos o que no quieras que quede guardado?». Las dos se hacen siempre, en el mismo orden, y las respuestas se anotan tal como se dijer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errores típicos del formulario de consentimiento · Procedimiento: escribir tu guion de explicación y tu registro · Paso 5 de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con el establecimiento el punto y la forma de la conformidad]]></a:t>
            </a:r>
          </a:p>
        </p:txBody>
      </p:sp>
      <p:sp>
        <p:nvSpPr>
          <p:cNvPr id="8" name=""/>
          <p:cNvSpPr txBox="1"/>
          <p:nvPr/>
        </p:nvSpPr>
        <p:spPr>
          <a:xfrm>
            <a:off x="514350" y="1981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se pide, quién la guarda y en qué soporte es configurable por cada establecimiento. Lo que no se configura: el aviso de privacidad al recabar datos y el consentimiento expreso y por escrito cuando se trata información de salud o se va a archivar algo sensible (F-021, arts. 8, 15 y 16; consultado 2026-10-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errores típicos del formulario de consentimiento · Procedimiento: escribir tu guion de explicación y tu registr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ébalo en voz alta con una colega y corrig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la intente repetirte las cinco piezas. Si alguna se le pierde, esa pieza está mal dicha, no mal escrita. Anota el tiempo que toma el guion completo: si pasa de tres minutos, sobran palabras; si toma menos de uno, faltan las piezas cuatro y cinc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errores típicos del formulario de consentimiento · Caso trabajado: el formulario de seis párrafos (caso ficticio) · Paso 1 de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ninguna persona real. Marcela atiende un salón y entrega a todas las personas la misma hoja de seis párrafos con la leyenda «leí y acepto». Llega Vanesa por un servicio despigmentante facial que nunca había hecho. La hoja firma en la caja, no dice nombre de producto, ni tiempo, ni sensación. Marcela le agregó al final una mascarilla extra que no estaba en la ci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errores típicos del formulario de consentimiento · Caso trabajado: el formulario de seis párrafos (caso ficticio) · Paso 2 de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ió]]></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cuarenta horas Vanesa nota una zona más oscura que antes y reclama. En el registro hay una firma sin fecha, sin hora y sin contenido del servicio, y no hay constancia de que alguien le dijera qué podía pasar. La conversación se vuelve un juicio de intenciones: ella recuerda que le dijeron que «no iba a pasar nada» y Marcela no puede demostrar que no fue así, porque nunca lo escribió. El extra cobrado al final agrava el reclamo: no estaba aceptado de forma expresa (F-019, art. 10; consultado 2026-10-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errores típicos del formulario de consentimiento · Caso trabajado: el formulario de seis párrafos (caso ficticio) · Paso 3 de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hizo y qué se obtuv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seis párrafos se convierte en un bloque de seis renglones dentro de la ficha: qué se hizo, con qué producto y lote, tiempo, sensación anunciada, alternativas ofrecidas y conformidad con fecha, hora y nombre de quien explicó. La explicación se dice antes de tocar, en voz alta, con la pregunta de comprobación. La fotografía queda en renglón aparte, con su pregunta. Resultado: cuando alguien reclama, hay dos versiones de la misma conversación, la de la memoria y la escrita, y la escrita se puede le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errores típicos del formulario de consentimiento]]></a:t>
            </a:r>
          </a:p>
        </p:txBody>
      </p:sp>
      <p:pic>
        <p:nvPicPr>
          <p:cNvPr id="3" name="" descr="Seis comprobaciones de una conformidad útil">
            <a:hlinkClick r:id="rId3" tooltip="Seis comprobaciones de una conformidad útil"/>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antes del primer contacto con la z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4-explicar-y-consentir"/>
              </a:rPr>
              <a:t><![CDATA[Ver imagen original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os beneficios del producto en lugar de los pasos del servicio. La persona no puede consentir algo que no sabe que va a pasar. Se dicen los pasos, el tiempo y la sensación; los beneficios se dejan donde corresponde, que no es el minuto previo a tocar la piel.]]></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no va a sentir nada o que el resultado está garantizado. Además de falso, obliga: en México lo que se ofrece de forma clara obliga al proveedor y la información debe ser comprobable (F-019, art. 42; F-002, art. 306; consultado 2026-10-25). Se anuncia la sensación y el rango hones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la firma en la caja, al cobrar. Sin libertad no hay consentimiento, aunque haya rúbrica. La conformidad se pide antes del primer contacto, cuando la persona todavía puede decir que no sin haber recibido nad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pago como autorización de imagen. Con pagar el servicio no se cede la fotografía de nadie. La imagen va en renglón aparte, con su pregunta y su negativa posible, y si se asocia a información de salud requiere consentimiento expreso y por escrito (F-021, art. 8; consultado 2026-10-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no puede repetir qué se le va a hacer y qué no, la explicación no terminó; se repite con menos piez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afirmación del guion tiene que poder señalarse con el envase, la tarifa publicada o un tiempo medid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total y lo que incluye se dicen antes de empezar, y cualquier extra se consulta y se anota antes de prestarse (F-019, arts. 10 y 57; consultado 2026-10-25).]]></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ormidad se pide antes del primer contacto y queda registrada con fecha, hora y quién explicó.]]></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rvicio o el producto excede el alcance del local o su envase no cumple, se niega: la firma de la persona no autoriza un acto reservado ni legitima un producto mal etiquetado (F-027; F-001, arts. 269 y 270; consultado 2026-10-25).]]></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tografía y cualquier dato sensible se piden aparte, con aviso de privacidad y consentimiento expreso y por escrito (F-021, arts. 8, 15 y 16; consultado 2026-10-25).]]></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negativa se registra y se respeta: se hace lo aceptado o se pospone, sin regatear la conformida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2]]></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momentos en los que el guion se detiene y se pasa a otra decisión. Primero: la persona pide un servicio que consiste en introducir o implantar una sustancia, o en actuar con un equipo descrito con acción médica; se explica el límite del oficio, se ofrece lo que sí corresponde y se registra la conversación (F-001, art. 269; F-027; consultado 2026-10-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2]]></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o: durante la explicación aparece información de salud que quieres archivar; ahí no basta el guion, hace falta el aviso de privacidad y el consentimiento expreso y por escrito antes de anotar (F-021, arts. 8 y 16; consultado 2026-10-25). Tercero: la persona no puede o no quiere dar una conformidad clara, o es menor de edad y el formato no cubre esa situación; se pospone, se anota el motivo y se consulta con la responsabilidad del establecimien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2]]></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ningún caso la firma reemplaza la explicación ni habilita un acto reservado, y nada de esta lección sustituye la valoración de un profesional de la salu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señal de que la explicación del servicio fue comprendi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persona asintió mientras se ponía la ba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persona puede repetir con sus palabras qué se le va a hacer, qué no y qué puede pasar.]]></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persona firmó la hoja de seis párrafos sin hacer pregunta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persona dejó el servicio en manos del profesion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caja, al cobrar, aparece un servicio extra que no estaba en la cita. ¿Qué se debió hacer a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se entrega el resultado y la persona lo acepta al paga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ultarlo durante la sesión, obtener la aceptación expresa de la persona y anotarla antes de prestarl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lo con descuento para que la persona decida rápi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lo después como cortesía comerci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irma en el formato del establecimiento permite realizar un acto reservado a profesionales de la salud si la persona lo pi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uardar la fotografía de una persona en el archivo del local es una decisión que va aparte del servi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ase con la pieza del guion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imero limpio, luego aplico y retiro, al final la crema base»]]></a:t>
            </a:r>
          </a:p>
        </p:txBody>
      </p:sp>
      <p:sp>
        <p:nvSpPr>
          <p:cNvPr id="11"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producto es este y su envase indica no aplicar en piel lastimada»]]></a:t>
            </a:r>
          </a:p>
        </p:txBody>
      </p:sp>
      <p:sp>
        <p:nvSpPr>
          <p:cNvPr id="12"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on cuarenta minutos en la silla; la cita completa toma una hora»]]></a:t>
            </a:r>
          </a:p>
        </p:txBody>
      </p:sp>
      <p:sp>
        <p:nvSpPr>
          <p:cNvPr id="13" name=""/>
          <p:cNvSpPr txBox="1"/>
          <p:nvPr/>
        </p:nvSpPr>
        <p:spPr>
          <a:xfrm>
            <a:off x="514350" y="3638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as a sentir hormigueo unos minutos; si molesta, paramos»]]></a:t>
            </a:r>
          </a:p>
        </p:txBody>
      </p:sp>
      <p:sp>
        <p:nvSpPr>
          <p:cNvPr id="14" name=""/>
          <p:cNvSpPr txBox="1"/>
          <p:nvPr/>
        </p:nvSpPr>
        <p:spPr>
          <a:xfrm>
            <a:off x="514350" y="3990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67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eza 2: con qué]]></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eza 3: cuánto du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ieza 4: qué se sient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eza 1: qué se hac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onsentimiento útil requiere información, comprensión y ___. Para archivar información de salud hace falta consentimiento expreso y por ___, con el aviso de privacidad delan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del guion: ¿información que va en la explicación, promesa que no se puede hacer o dato que se pide aparte?]]></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la explicación]]></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ede prometer]]></a:t>
            </a:r>
          </a:p>
        </p:txBody>
      </p:sp>
      <p:sp>
        <p:nvSpPr>
          <p:cNvPr id="12"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ide aparte]]></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s pasos del procedimiento, en ord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tiempo total de la cita y el precio con lo que incluy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sensación anunciada y en qué caso se detien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vas a sentir nada, te lo garantiz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sultados permanentes desde la primera sesión»]]></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otografiar la zona para el archivo del local]]></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Guardar una información de salud que ella refirió]]></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el procedimiento que está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o las cinco piezas antes de tocar la zo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do a la persona que me repita qué se hará y qué n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oy el precio total y lo que incluye antes de empeza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tomo fotografía para el archivo y lo anoto al final del dí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a conformidad con fecha, hora y quién explicó.]]></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4-r01-oa04-ex0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4-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4-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4-r01-oa04-ex0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xplicar un servicio con las cinco piezas, comprobar la comprensión con una pregunta abierta, pedir la conformidad antes del primer contacto y decir qué requiere autorización aparte.]]></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as cinco piezas y a la sección de lo que una firma no cubre; después reescribe el guion de tu servicio más pedido y tráelo a la lección 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el formato de aceptación que usas hoy y responde tres cosas: ¿dice el nombre del producto?, ¿dice cuánto dura y qué se siente?, ¿se firma antes del primer contacto? Las tres respuestas negativas son el trabajo de esta seman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explicación y la conform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pie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n qué, cuánto, qué siente, qué puede pa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en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persona lo repita, no que as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ción, comprensión y liber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tocar, con fecha, hora y quién explic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en y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n aparte,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explicación y la conformidad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4-r01-oa04-explicar-y-consentir"/>
              </a:rPr>
              <a:t><![CDATA[Abrir el juego en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inuto antes del servici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cosas hay que decir antes de toca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 minuto antes del servicio · Tarjeta 1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va a hacer y en qué orden, con qué producto, cuánto va a tomar, qué se va a sentir y qué puede pasar. Sin la quinta, el reclamo posterior no tiene con qué responders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inuto antes del servici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rueba que hubo comprens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 minuto antes del servicio · Tarjeta 2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diendo a la persona que repita qué se hará y qué no. Si no puede, se explica otra vez con menos piezas, no más fuer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inuto antes del servici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cubre una firm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 minuto antes del servicio · Tarjeta 3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acto reservado a profesionales de la salud, un producto cuyo envase no cumple, una promesa no comprobable y un cobro extra no aceptado. La firma deja constancia de la conversación: eso ya es much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inuto antes del servici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pide la fotografí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 minuto antes del servicio · Tarjeta 4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tomarla, con su pregunta propia y con opción de negarse. Si se archiva junto a información de salud, hace falta consentimiento expreso y por escrito, con el aviso delant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nsentimiento útil se construye con información, comprensión y libertad: las cinco piezas del servicio —qué se hace, con qué, cuánto dura, qué se siente y qué puede pasar—, la comparación con alternativas, el precio total dicho antes de la caja, la pregunta que comprueba que la persona entendió y el registro con fecha, hora y nombre de quien explicó.]]></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rma no hace legal lo que el oficio no puede hacer ni comprobable lo que no lo es (F-027 – Ley General de Salud, arts. 272 Bis y 272 Bis 1; F-019 – LFPC, arts. 32 y 42; consultado 2026-10-25), y hay datos que se piden aparte, con aviso de privacidad y consentimiento expreso y por escrito (F-021 – LFPDPPP, arts. 8, 15 y 16; consultado 2026-10-2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siguiente: escribe el guion de tu servicio más pedido, cronométralo con una colega y lleva la versión de seis renglones a la lección 5, donde se registra la atención prestada. La forma del registro y el soporte de la firma son configurables por cada establecimiento; la explicación y la comprobación no. Esta lección describe obligaciones federales, locales o de práctica según la fuente indicada en cada afirmac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10, 32, 42 y 57 (texto vigente, última reforma DOF 12-12-2025): información completa y veraz, servicios adicionales solo con aceptación expresa, tarifa a la vista y obligación de lo ofertado · http://www.diputados.gob.mx/LeyesBiblio/pdf/LFPC.pdf · consulta: 2026-10-25 · alcance: Federal, relaciones de consumo. No se citan montos de multas ni plazos de reclamación: no verificado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FPDPPP, DOF 20 de marzo de 2025: dato sensible y consentimiento expreso por escrito (arts. 2 fr. VI y 8), contenido y entrega del aviso de privacidad (arts. 15 y 16), limitación de uso y divulgación · https://www.ordenjuridico.gob.mx/Documentos/Federal/html/wo125102.html · consulta: 2026-10-25 · alcance: Federal, particulares. No existe en el registro una fórmula de consentimiento aprobada: la redacción la define el establecimiento con su asesoría. Autoridad sucesora no verificad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arts. 269 y 270: definición de cosmético, exclusión de lo ingerido, inhalado, inyectado o implantado y prohibición de atribuir acciones de medicamento · https://www.diputados.gob.mx/LeyesBiblio/pdf/LGS.pdf · consulta: 2026-10-25 · alcance: Federal, sanitario. Sostiene el alcance del oficio; no se citan otros artículo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arts. 83, 272 Bis y 272 Bis 1: anuncio de título y cédula a la vista del público, cédula de especialista y certificado vigente para procedimientos médico-quirúrgicos estéticos · https://www.diputados.gob.mx/LeyesBiblio/pdf/LGS.pdf · consulta: 2026-10-25 · alcance: Federal, sanitario. Se enuncia como límite de competencia; sin protocolo, técnica ni indicación algun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arts. 300, 301, 304, 306 y 414 Bis: publicidad sanitaria y «productos engaño»; la publicidad debe ser comprobable · https://www.diputados.gob.mx/LeyesBiblio/pdf/LGS.pdf · consulta: 2026-10-25 · alcance: Federal, sanitario. Se usa solo el criterio de comprobabilidad; no se listan productos ni alertas vigente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lote (5.1.7), instrucciones de uso (5.1.8), declaraciones prohibidas (5.1.9) y leyendas precautorias (5.3.7) · https://dof.gob.mx/nota_detalle_popup.php?codigo=5269348 · consulta: 2026-10-25 · alcance: Federal, etiquetado cosmético. No fija concentraciones, tiempos de contacto ni parámetros de us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Federal, autoridad de consumo. Divulgación oficial; la redacción normativa se apoya en F-019.]]></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1 · COFEPRIS, alerta sanitaria contra productos engaño (comunicado de 2021) · https://www.gob.mx/cofepris/es/articulos/cofepris-emite-alertas-sanitarias-contra-cinco-productos-engano · consulta: 2026-10-25 · alcance: Federal, sanitario. Con fecha: las alertas cambian, no se listan productos como prohibidos hoy sin reabrir el padró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y prohibiciones del terreno sanitario · consulta: 2026-10-25 · alcance: Buena práctica general (A), requisito mexicano con fuente oficial verificada (B) y decisión configurable por el establecimiento (C). Nada de este material se presenta como asesoría legal ni clínic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4-explicar-y-consentir"/>
              </a:rPr>
              <a:t><![CDATA[Explicar el servicio y obtener un consentimiento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 Material formativo: no otorga habilitación ni certificación alguna, no habilita para ejercer una profesión sanitaria y no sustituye la valoración de un profesional de la salud. No constituye un modelo de documento legal: la redacción de los formatos del establecimiento se define con su asesoría. Los casos son ficticios y los nombres están inventad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2026-10-26T02:37:41Z</dcterms:created>
  <dcterms:modified xsi:type="dcterms:W3CDTF">2026-10-26T02:37:41Z</dcterms:modified>
  <dc:title>Explicar el servicio y obtener un consentimiento útil</dc:title>
  <dc:description>Presentación editable del OA «Explicar el servicio y obtener un consentimiento útil». Enlace: https://saludyestetica.lumbre.lat/object/sye-c14-r01-oa04-explicar-y-consentir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