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presProps" Target="presProps.xml"/>
  <Relationship Id="rId98" Type="http://schemas.openxmlformats.org/officeDocument/2006/relationships/viewProps" Target="viewProps.xml"/>
  <Relationship Id="rId9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3-posponer-sin-diagnostic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sponer un servicio sin diagnostic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sponer un servicio sin diagnostic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sponer es una decisión del servicio, no un pronóstico sobre su cuerp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sponer es una decisión del servicio, no un pronóstico sobre su cuerp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motivos objetivos y qué los hace verificables» (2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motivos objetivos y qué los hace verificables» (3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motivos objetivos y qué los hace verificables» (4 de 7).]]></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motivos objetivos y qué los hace verificables» (5 de 7).]]></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motivos objetivos y qué los hace verificables» (6 de 7).]]></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motivos objetivos y qué los hace verificables» (7 de 7).]]></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tiqueta decide buena parte de la conversación»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tiqueta decide buena parte de la conversación»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movimientos de una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hecho observable al acuerd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dice: describir, suspender el servicio, dar alternativa y fecha»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dice: describir, suspender el servicio, dar alternativa y fecha»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sustituciones que convierten una posposición en otro problema»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otivo, evidencia y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familias de motivo objetivo y cómo se dicen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istrar la posposición y reconocer cuándo la observación pide valoración» (2 de 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istrar la posposición y reconocer cuándo la observación pide valoración» (3 de 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istrar la posposición y reconocer cuándo la observación pide valoración» (4 de 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protocolo de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numera los motivos que tu local ace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pia las seis familias de esta lección y añade las tuyas: las que puedes señalar con un hecho observable, con una frase de la persona o con una línea del envase. Todo motivo que no se pueda mostrar así se queda fuera del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protocolo de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lasifica cada motivo en sus tres cas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spone hoy, no corresponde al local nunca, o se resuelve preparando el área. Mezclar la primera con la segunda es lo que produce la frase «aquí no hacemos esas cosas» dicha delante de alguien que solo necesitaba otr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protocolo de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scribe la frase de tres movimientos para cada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echo observable, consecuencia en el servicio, alternativa con fecha. Léelas en voz alta: si alguna suena a dictamen, se cambia; si alguna suena a capricho, le falta el hecho. Se dice igual todas las veces, porque eso es lo que la hace defe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protocolo de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fine el menú de alternativa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agendar, hacer solo lo que no toca la zona, sustituir por un servicio que sí cabe, o cerrar la cita sin cobro. Un protocolo que solo sabe decir «no» pierde clientas; uno que sabe decir «no, y esto sí, y este dí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protocolo de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Fija la regla de cobro y de aviso con 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cobra cuando algo se pospone, quién decide el reembolso y cómo se avisa el cambio de cita son decisiones del local: configurable por cada establecimiento. Lo que no se configura: no cobrar un servicio no prestado ni imponer servicios adicionales sin aceptación expresa (F-019 – LFPC, arts. 7 Bis y 10;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protocolo de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iseña la renglón de posposición y revisa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ñade a la ficha la nota de siete renglones: qué se observó, qué se refirió, qué producto estaba previsto con su lote, qué no se hizo y con qué tipo de motivo, qué se ofreció, qué se acordó y qué fecha sigue. Al fin de mes, cuenta cuántas posposiciones hubo y cuántas se resolvieron solas en la segund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mandíbula que nadie tocó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sin datos de ninguna persona real. Dayana atiende una cabina y recibe a Silvia para una exfoliación facial con un producto que tiene enzimas. Al limpiar la zona ve un parche rojo en la mandíbula derecha, con un borde levantado, y al preguntar, Silvia dice que le «sacó una espinilla que no cerraba». Dayana conoce el envase: la leyenda dice no aplicar sobre piel irritada o lasti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mandíbula que nadie tocó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Dónde se ro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ayana ofrece hacer «solo la mitad izquierda» para no perder la cita, y cobra la sesión completa. Silvia se va con media cara tratada, con la sensación de que el problema es suyo y sin fecha para volver. A los cuatro días regresa con la zona más extendida y con un reclamo: afirma que en el local le dijeron que «eso» podía empeorar. No está escrito si alguien lo dijo, y la ficha tampoco dice qué producto se tenía 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mandíbula que nadie tocó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rehizo y qué se obtu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rase pasa a tres movimientos: «la zona está roja y hay una parte abierta; con el producto previsto hoy no se trabaja; te guardo el jueves y si está como antes lo hacemos». Se cobra solo lo que se prestó, se anota el motivo como categoría —«estado visible de la zona»—, se registra el lote del producto y se ofrece la vía de valoración sin nombrar nada. Al mes siguiente, la plantilla de posposición está escrita y las medias sesiones ya no existen en 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s de suspender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oman un minuto y evitan el noventa por ciento de los reclamos posteri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scribir lo observable, decir qué se suspende del servicio y dar alternativ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otivo objetivo se sostiene con lo que se puede señalar y volver a comprobar. Nombrar una condición afirma algo que aquí nadie puede afirmar; la versión improvisada sólo reparte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movimientos: hecho observable, consecuencia en el servicio, alternativ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3-posponer-sin-diagnostica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decisión ya está escrita en el producto: se aplica la leyenda, se pospone y no hace falta nombrar ningun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dvertencia del envase es un motivo objetivo y verificable: no depende de tu opinión ni de la apariencia de la persona. Un descargo no convierte en rutina lo que el fabricante manda a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endas precautorias obligatorias de la norma de etiquetado cosmético (F-004, cl. 5.3.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3-posponer-sin-diagnostica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a decisión es del local y de sus condiciones, no del gusto de quien paga: se sostiene la posposición, se ofrece alternativa y se anota la insistencia. Un descargo no convierte en seguro un acto que el producto desacons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ostener la decisión, ofrecer alternativa con fecha y registrar la in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3-posponer-sin-diagnostica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la pregunta que decide el servicio no se pudo hacer o la persona no quiso contestarla, no hay base para trabajar. Es un motivo señalable, y se anota como categoría, sin inventar lo que la persona no d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otivo seis: el dato que falta; registrar la negativa, no completar por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3-posponer-sin-diagnostica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quí no se inyecta nada: eso es un acto médico» → No corresponde al loca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zona está abierta; hoy no se exfolia» → Pospone hoy: estado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envase dice no aplicar en piel lastimada» → Pospone hoy: advertenci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me alcanzó el tiempo con el textil limpio» → Pospone hoy: condición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parar el alcance del local de la posposición del día evita las dos frases más caras del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3-posponer-sin-diagnostica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rvicio ·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la consecuencia, la persona no sabe qué se decide; sin la fecha, oye un rechazo. El registro del tipo de motivo, y no el nombre de una condición, es lo que hace defendible la nota (F-021, arts. 5 y 8;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echo observable, consecuencia en el servicio, alternativ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3-posponer-sin-diagnostica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Zona roja y tibia donde iba el exfoliante → Pospon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erida abierta en el área que se va a trabajar → Pospon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nvase que prohíbe aplicar en piel lastimada y la piel lo está → Pospon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persona no quiso contestar la pregunta que decide el producto → Pospon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ervicio que requiere introducir una sustancia en la piel → No corresponde a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Zona en su estado habitual y producto con lote y etiqueta legible → Se hace con lo 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ita con tiempo, área preparada y textil limpio disponible → Se hace con lo 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otivo tiene que poder señalarse; el alcance del local no se nego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3-posponer-sin-diagnostica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Escribo en la ficha un nombre de condición para justificar l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hí una nota de servicio se convirtió en un antecedente sanitario que nadie firmó. Además, si esa información de salud queda archivada, requiere consentimiento expreso y por escrito (F-021, arts. 5 y 8;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ipo de motivo se registra como categoría, nunca como nombre de un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3-posponer-sin-diagnostica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las dos o tres veces que suspendiste un servicio en el último mes y escribe exactamente qué dijiste. Marca en cada frase si estaba el hecho observable, la consecuencia en el servicio y la alternativa con fecha. Lo que falte es el guion que t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sas tiene que tener una posposición para ser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hecho que puedas señalar, una consecuencia concreta sobre el servicio y una alternativa con fecha. Sin la tercera, la persona oye un rechaz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spondes cuando te preguntan qué crees que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no te corresponde decirlo, y que con esa zona así hoy no se trabaja. El nombre y el plan los da quien puede darlos; aquí se anota lo obser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persona insiste en que se haga igual. ¿Qué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sostiene la decisión del local, se ofrece la alternativa, se anota la insistencia y no se cobra lo que no se prestó. Un descargo no cambia la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scribe el motivo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o categoría: estado visible de la zona, indicación referida, advertencia del envase o condición del servicio. Nunca como nombre de un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3-posponer-sin-diagnosticar]]></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1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1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13).]]></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13).]]></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13).]]></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13).]]></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8 de 13).]]></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9 de 1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10 de 13).]]></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11 de 13).]]></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12 de 13).]]></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13 de 1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8588" r:id="rId1"/>
    <p:sldLayoutId id="2481998589" r:id="rId2"/>
    <p:sldLayoutId id="2481998590" r:id="rId3"/>
    <p:sldLayoutId id="248199859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62c2885847bd91baf6894b0655dfd0367d449f629e7c67f1.jpg"/>
  <Relationship Id="rId3" Type="http://schemas.openxmlformats.org/officeDocument/2006/relationships/hyperlink" Target="https://saludyestetica.lumbre.lat/object/sye-c14-r01-oa03-posponer-sin-diagnostica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4-r01-oa03-posponer-sin-diagnosticar" TargetMode="External"/>
  <Relationship Id="rId4" Type="http://schemas.openxmlformats.org/officeDocument/2006/relationships/hyperlink" Target="https://saludyestetica.lumbre.lat/object/sye-c14-r01-oa03-posponer-sin-diagnosticar"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4-r01-oa03-posponer-sin-diagnosticar" TargetMode="External"/>
  <Relationship Id="rId4" Type="http://schemas.openxmlformats.org/officeDocument/2006/relationships/hyperlink" Target="https://saludyestetica.lumbre.lat/object/sye-c14-r01-oa03-posponer-sin-diagnosticar"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4-r01-oa03-posponer-sin-diagnosticar" TargetMode="External"/>
  <Relationship Id="rId4" Type="http://schemas.openxmlformats.org/officeDocument/2006/relationships/hyperlink" Target="https://saludyestetica.lumbre.lat/object/sye-c14-r01-oa03-posponer-sin-diagnosticar"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hyperlink" Target="https://saludyestetica.lumbre.lat/object/sye-c14-r01-oa03-posponer-sin-diagnosticar" TargetMode="External"/>
  <Relationship Id="rId4"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3-posponer-sin-diagnosticar" TargetMode="External"/>
  <Relationship Id="rId3" Type="http://schemas.openxmlformats.org/officeDocument/2006/relationships/notesSlide" Target="../notesSlides/notesSlide9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spon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c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agnostic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4-r01-oa03-posponer-sin-diagnostica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r motivos objetivos para posponer un servicio —estado visible de la zona, lesión, indicación recibida, advertencia del envase— y decirlo sin afirmar qué tiene la persona ni qué le falt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tres del curso 14: qué hace objetiva una posposición, cómo separar posponer de «esto no se hace aquí», la frase exacta para decirlo sin asustar y sin diagnosticar, y qué queda registrado cuando el servicio no se prest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osponer servicio · motivos objetivos · sin diagnóstico · advertencia de etiqueta · regi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poner un servicio sin diagnost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l de estética que atiende clientes directamente: cabinas, salones, barberías, mesas de uñas y servicio a domicilio. Nivel intermedio; recomendable el curso 13 y las lecciones 1 y 2 de este curso. Material formativo: no diagnostica y no sustituye la valoración de un profesional de la salud.]]></a:t>
            </a:r>
          </a:p>
        </p:txBody>
      </p:sp>
      <p:sp>
        <p:nvSpPr>
          <p:cNvPr id="11"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 una persona a su cita de limpieza facial y, al retirar el maquillaje de la zona, aparece un parche rojo, tirante, que se descama en el borde. Nadie tiene un protocolo para ese minu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poner un servicio sin diagnost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pasa en la mayoría de los locales es una de estas tres cosas: se hace el servicio igual, porque la cita ya está cobrada y hay dos personas esperando; se hace «una versión suave», que no es suave sino un poco menos; o se dice «mejor no se lo hago, va a ver, esto no me gusta», y con esa frase alguien que no puede decir qué es acaba de insinuar qué podría s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poner un servicio sin diagnost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terminan mal, pero por motivos distintos: la primera expone a la persona, la segunda expone a quien atiende y la tercera siembra una alarma que puede acompañar a alguien semanas. Hay una cuarta salida, y es la que enseña esta lección: posponer por un motivo objetivo, dicho en tres movimientos, sin nombrar nada. No es un eufemismo ni una forma elegante de correr a un cliente. Es la manera profesional de tomar una decisión con la información que sí existe, y de dejar constancia de el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poner es una decisión del servicio, no un pronóstico sobre su cuerp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sponer tiene una definición operativa y cabe en una frase: hoy no se hace porque falta una condición que se puede señalar. No es un juicio sobre la persona ni un dictamen sobre su piel; es una decisión sobre el servicio, tomada con lo que se ve, lo que ella refiere y lo que el envase advierte.]]></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tener separadas tres casillas que en el sector se mezclan: se hace hoy; se pospone porque una condición no está; no se hace en este local, nunca, porque el acto no es de este ofic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poner es una decisión del servicio, no un pronóstico sobre su cuerp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y la tercera suenan igual frente a la persona y son cosas distintas: una se resuelve con tiempo y la otra con un profesional distinto, porque hay actos reservados a quien ejerce con cédula de especialista y certificado vigente, en unidad con licencia sanitaria (F-027 – Ley General de Salud, arts. 272 Bis y 272 Bis 1; consultado 2026-10-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poner es una decisión del servicio, no un pronóstico sobre su cuerp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esas casillas produce los dos daños típicos. Si lo que es un límite del local se dice como si fuera un problema de la persona, se le está dando un criterio de salud que nadie aquí tiene autoridad para dar. Si lo que es una posposición se dice como un límite del local, la persona entiende que el establecimiento «no hace esas cosas» y se va a otro lado con un servicio pendiente que aquí sí cabía. Y hay un tercer punto que ordena toda la lección: de lo observable no se sigue qué es, pero sí se sigue qué hacer. Nadie necesita nombrar una condición para poder decidir que con esa zona así, hoy, el servicio no se h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motivos objetivos y qué los hace verificable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o: el estado visible de la zona. Rojo que no era así y que se siente tibio al pasar el algodón, una solución de continuidad —una herida abierta, un corte, una costra reciente—, sangrado, hinchazón que se nota al lado de la otra mitad del cuerpo, descamación que arde. Dos: la indicación que la persona refiere: «me dijeron que no me pusiera nada con ácido mientras durara es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motivos objetivos y qué los hace verificable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la advertencia del envase que coincide con lo observado, y ahí la decisión ya está tomada por el fabricante (F-004 – NOM-141-SSA1/SCFI-2012, cl. 5.3.7; consultado 2026-10-25). Cuatro: condiciones del servicio que hoy no se pueden cumplir: tiempo insuficiente, área sin preparar, textil limpio que no está, instrumento que no fue procesado como pedía el curso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motivos objetivos y qué los hace verificable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una reacción que ya se observó en esta persona con un servicio parecido en este mismo local, registrada entonces. Seis: el dato que falta. Si la pregunta que decide la respuesta no se pudo hacer o la persona no quiso contestarla, no hay base para trabajar, y eso es un motivo tan objetivo como una herida. Lo que no es un motivo: tu sospecha sobre una enfermedad, tu incomodidad con la apariencia de alguien, un «mejor no», o algo que leíste en red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motivos objetivos y qué los hace verificable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otivo objetivo siempre apunta a una cosa que puedes señalar con el dedo o con una frase de la propia persona. Y un recordatorio de oficio: si en el servicio aparece sangre, se obra como con material potencialmente infeccioso —criterio técnico internacional, no norma mexicana— porque en un salón no se puede saber lo que la sangre trae (F-016 – OSHA, precauciones universales; consultado 2026-10-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motivos objetivos y qué los hace verificable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4]]></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esta lección y qué no decid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ecide si un servicio se hace hoy, se pospone o no corresponde al local. No decide nada sobre el cuerpo de la persona: no identifica condiciones, no indica tratamientos, no interpreta síntomas. Material formativo; no sustituye la valoración de un profesional de la salud ni habilita para actuar sobre una condición sanita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motivos objetivos y qué los hace verificable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unca nombres una condición, ni para pospon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r «esto se ve como una infección» o escribir «dermatitis» en la ficha afirma algo que nadie aquí puede afirmar y siembra una alarma que puede durar semanas. Se describe lo observable, se dice qué se suspende del servicio y se ofrece la vía: quien puede decir qué es y qué hac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motivos objetivos y qué los hace verificable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4]]></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os tres movimiento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hablar, ordena la frase: hecho observable, consecuencia sobre el servicio, alternativa con fecha. Si te falta el tercero, la persona oye un rechazo. Si te falta el primero, oye un capricho del local. Si se te va el segundo, es donde alguien puede entender que el servicio sí se podía hac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decide buena parte de la convers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arte de la posposición no se improvisa: está escrita. La norma de etiquetado obliga a que ciertos productos traigan instrucciones de uso —tintes, decolorantes, alaciadores, depilatorios, protectores solares— y a que otros lleven leyendas precautorias, incluida la de que no se aplique sobre piel irritada o lastimada (F-004 – NOM-141, c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decide buena parte de la convers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5.1.7, 5.1.8 y 5.3.7; consultado 2026-10-25). Cuando lo que observas en la zona entra en el caso que la leyenda describe, no estás decidiendo a ciegas ni emitiendo un criterio sanitario: estás aplicando una instrucción del producto. Es la forma más limpia de posponer, porque el motivo no es tu opinión ni la apariencia de la persona: es una frase impresa que cualquiera puede leer otra vez.]]></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etiqueta también es un filtro del producto, no solo del servicio. Si el envase no trae lote, si las instrucciones no se leen o si la advertencia que debería traer no está, ese producto no se usa en un servic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decide buena parte de la convers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mismo cuando el envase o el anuncio le atribuyen al cosmético acciones propias de un medicamento: la norma de etiquetado prohíbe esas declaraciones y la Ley General de Salud también, así que ese producto no es una base válida para ofrecer nada (F-001 – Ley General de Salud, art. 270; F-004, cl.]]></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5.1.9; consultado 2026-10-25). En los tres casos el guion es el mismo y no requiere nombrar nada: «este producto hoy no se usa, y la razón está en el env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decide buena parte de la conversación]]></a:t>
            </a:r>
          </a:p>
        </p:txBody>
      </p:sp>
      <p:pic>
        <p:nvPicPr>
          <p:cNvPr id="3" name="" descr="Cuatro movimientos de una posposición">
            <a:hlinkClick r:id="rId3" tooltip="Cuatro movimientos de una posposici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hecho observable al acuerdo con fech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3-posponer-sin-diagnosticar"/>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ice: describir, suspender el servicio, dar alternativa y fech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tiene tres movimientos y dura veinte segundos. Primero, el hecho observable dicho en lenguaje llano: «la zona está roja y se siente tibia; aquí hay una parte abierta». Segundo, la consecuencia sobre el servicio, sin explicaciones de más: «con eso hoy no se hace el exfoliant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 la alternativa y la fecha: «lo dejamos para el jueves que viene, y si para entonces la zona está como estaba siempre, lo hacemos; si quieres que alguien te diga qué es, eso lo decide un profesional de la salud, y aquí te guardo el tur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ice: describir, suspender el servicio, dar alternativa y fech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probabilidades, nada de nombres, nada de «va a ver, esto se ve feo». La persona no sale diagnosticada; sale con una decisión, una fecha y una puerta.]]></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difícil viene casi siempre después: «¿tú qué crees que es?». La respuesta correcta no es un diagnóstico ni un «seguro no es nada»: es una delimitación.]]></a:t>
            </a:r>
          </a:p>
        </p:txBody>
      </p:sp>
      <p:sp>
        <p:nvSpPr>
          <p:cNvPr id="9"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me corresponde decir qué es; sí puedo decirte que con la zona así no trabajo, y que quien puede decirte qué es y qué hacer es un profesional de la salu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ice: describir, suspender el servicio, dar alternativa y fech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la persona insiste en que se haga el servicio, la decisión del local se sostiene: aquí no se hace aunque la persona lo pida, porque no depende de su gusto sino de las condiciones. Lo que se hace entonces es anotar la insistencia, ofrecer la alternativa por escrito y no cobrar lo que no se prestó (F-019 – LFPC, arts.]]></a:t>
            </a:r>
          </a:p>
        </p:txBody>
      </p:sp>
      <p:sp>
        <p:nvSpPr>
          <p:cNvPr id="8" name=""/>
          <p:cNvSpPr txBox="1"/>
          <p:nvPr/>
        </p:nvSpPr>
        <p:spPr>
          <a:xfrm>
            <a:off x="514350" y="2867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7 Bis y 10; consultado 2026-10-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ice: describir, suspender el servicio, dar alternativa y fe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se presentan frente a la cabina y cómo se resuelven sin salir del oficio. La tercera columna no es criterio clínico: marca el límite de lo que aquí se puede afirm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514600"/>
                <a:gridCol w="2867025"/>
                <a:gridCol w="2733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del serv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vita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zona está roja y tibia donde iba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ospone esa zona; se ofrece revisar en un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ún nombre de condición, ningún pro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a herida abierta en el área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trabaja sobre ella; se cubre la decisión con 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a conjetura sobre cómo se hizo ni qué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refiere una indicación recib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bra con esa referencia y se pospone si d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ide suspender su tratamiento ni se interp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4]]></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514600"/>
                <a:gridCol w="2867025"/>
                <a:gridCol w="2733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del serv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vita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advierte no aplicar en piel lasti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plica la leyenda y se suspende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redefine la advertencia «para este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tiempo o el área no está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ospone o se acota el servicio con 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recurre a una versión improvi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insiste en que se le haga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ostiene la decisión y se anota la ins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cede por propina ni por miedo al recl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ustituciones que convierten una posposición en otro probl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ción uno: regatear la posposición. Un descuento, «una versión suavecita», un producto cambiado sobre la marcha para no perder la cita. Ninguna de esas variantes resuelve el motivo: solo reparte el riesgo. Dos: escribir el criterio propio en la ficha. Poner «dermatitis» o «probable infección» en un renglón convierte una nota de servicio en un antecedente sanitario que nadie firmó y que alguien va a leer dentro de un año. Tres: aconsejar tratamiento. Ni suspender lo que le recetaron, ni recomendar la crema de la farmacia de la esquina, ni sugerir un remedio casero: la información de salud se registra en sus palabras o no se regist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ustituciones que convierten una posposición en otro probl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ción cuatro: convertir el motivo en oportunidad de venta. Es la más frecuente y la más cara, porque además de indebida se parece a una extorsión: «con esa piel lo que necesitas es el paquete de cinco sesiones». Los servicios adicionales no pueden prestarse sin que la persona los acepte de forma expresa (F-019 – LFPC, art. 10; consultado 2026-10-25), y una posposición acompañada de una venta agresiva se vive como un castigo. Dos más, menores pero comunes: mandar la foto a una colega «a ver qué es», que es exactamente diagnosticar por turno, y negarse sin dar fecha ni alternativa, que es perder a la persona sin necesid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ustituciones que convierten una posposición en otro problema]]></a:t>
            </a:r>
          </a:p>
        </p:txBody>
      </p:sp>
      <p:pic>
        <p:nvPicPr>
          <p:cNvPr id="3" name="" descr="Motivo, evidencia y frase">
            <a:hlinkClick r:id="rId3" tooltip="Motivo, evidencia y frase"/>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familias de motivo objetivo y cómo se dicen en voz al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3-posponer-sin-diagnosticar"/>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la posposición y reconocer cuándo la observación pide valora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sposición sin registro no existe: dentro de dos semanas nadie recuerda si se hizo, se suspendió o se canceló la cita.]]></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ta lleva siete renglones: fecha, hora y quién atendió; qué se observó, descrito sin nombres; qué refirió la persona, en sus palabras; qué producto se tenía previsto y su lote; qué no se hizo y con qué tipo de motivo; qué alternativa se ofreció y qué se acordó; y la fecha siguien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la posposición y reconocer cuándo la observación pide valora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n esa nota queda información de salud, entra en el bloque que requiere consentimiento expreso y por escrito, con el aviso de privacidad del establecimiento delante (F-021 – LFPDPPP, arts. 8, 15 y 16; consultado 2026-10-25). El tipo de motivo se escribe como categoría —«estado visible de la zona», «advertencia del envase»—, no como enfermedad.]]></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observaciones que además de posponer piden que otra persona mi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la posposición y reconocer cuándo la observación pide valora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uentes técnicas describen con sus propios verbos cuándo: piel roja e hinchada que se siente tibia y dolorosa, y que se expande, es motivo de atención médica inmediata; una uña que cambió de color, se engrosó o se quiebra se valora con una prueba, no por sospecha; y un lunar o una mancha que cambia, pica o sangra se muestra a un dermatólogo (F-014 – AAD y CDC; F-012 –]]></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AD; consultado 2026-10-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la posposición y reconocer cuándo la observación pide valora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clínica mexicana describe la autoexploración como parte del autocuidado y acompaña la exploración sospechosa con el envío oportuno a otro nivel (F-013 – GPC IMSS-099-09; consultado 2026-10-25). Esas frases se dicen tal cual, sin traducción: «esto pide que lo vea quien puede decirte qué es», y se registra que se dij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la posposición y reconocer cuándo la observación pide valoración · Procedimiento: escribir tu protocolo de posposición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umera los motivos que tu local acep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las seis familias de esta lección y añade las tuyas: las que puedes señalar con un hecho observable, con una frase de la persona o con una línea del envase. Todo motivo que no se pueda mostrar así se queda fuera del protocol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la posposición y reconocer cuándo la observación pide valoración · Procedimiento: escribir tu protocolo de posposición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ca cada motivo en sus tres casill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spone hoy, no corresponde al local nunca, o se resuelve preparando el área. Mezclar la primera con la segunda es lo que produce la frase «aquí no hacemos esas cosas» dicha delante de alguien que solo necesitaba otra ci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la posposición y reconocer cuándo la observación pide valoración · Procedimiento: escribir tu protocolo de posposición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frase de tres movimientos para cada motiv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observable, consecuencia en el servicio, alternativa con fecha. Léelas en voz alta: si alguna suena a dictamen, se cambia; si alguna suena a capricho, le falta el hecho. Se dice igual todas las veces, porque eso es lo que la hace defendi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la posposición y reconocer cuándo la observación pide valoración · Procedimiento: escribir tu protocolo de posposición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el menú de alternativas real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gendar, hacer solo lo que no toca la zona, sustituir por un servicio que sí cabe, o cerrar la cita sin cobro. Un protocolo que solo sabe decir «no» pierde clientas; uno que sabe decir «no, y esto sí, y este día» n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la posposición y reconocer cuándo la observación pide valoración · Procedimiento: escribir tu protocolo de posposición · Paso 5 de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la regla de cobro y de aviso con el establecimien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cobra cuando algo se pospone, quién decide el reembolso y cómo se avisa el cambio de cita son decisiones del local: configurable por cada establecimiento. Lo que no se configura: no cobrar un servicio no prestado ni imponer servicios adicionales sin aceptación expresa (F-019 – LFPC, arts. 7 Bis y 10; consultado 2026-10-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la posposición y reconocer cuándo la observación pide valoración · Procedimiento: escribir tu protocolo de posposición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eña la renglón de posposición y revisa el m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e a la ficha la nota de siete renglones: qué se observó, qué se refirió, qué producto estaba previsto con su lote, qué no se hizo y con qué tipo de motivo, qué se ofreció, qué se acordó y qué fecha sigue. Al fin de mes, cuenta cuántas posposiciones hubo y cuántas se resolvieron solas en la segunda ci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la posposición y reconocer cuándo la observación pide valoración · Caso trabajado: la mandíbula que nadie tocó (caso ficticio) · Paso 1 de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hecho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sin datos de ninguna persona real. Dayana atiende una cabina y recibe a Silvia para una exfoliación facial con un producto que tiene enzimas. Al limpiar la zona ve un parche rojo en la mandíbula derecha, con un borde levantado, y al preguntar, Silvia dice que le «sacó una espinilla que no cerraba». Dayana conoce el envase: la leyenda dice no aplicar sobre piel irritada o lastimad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la posposición y reconocer cuándo la observación pide valoración · Caso trabajado: la mandíbula que nadie tocó (caso ficticio) · Paso 2 de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se rompi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yana ofrece hacer «solo la mitad izquierda» para no perder la cita, y cobra la sesión completa. Silvia se va con media cara tratada, con la sensación de que el problema es suyo y sin fecha para volver. A los cuatro días regresa con la zona más extendida y con un reclamo: afirma que en el local le dijeron que «eso» podía empeorar. No está escrito si alguien lo dijo, y la ficha tampoco dice qué producto se tenía previs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la posposición y reconocer cuándo la observación pide valoración · Caso trabajado: la mandíbula que nadie tocó (caso ficticio) · Paso 3 de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hizo y qué se obtuv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pasa a tres movimientos: «la zona está roja y hay una parte abierta; con el producto previsto hoy no se trabaja; te guardo el jueves y si está como antes lo hacemos». Se cobra solo lo que se prestó, se anota el motivo como categoría —«estado visible de la zona»—, se registra el lote del producto y se ofrece la vía de valoración sin nombrar nada. Al mes siguiente, la plantilla de posposición está escrita y las medias sesiones ya no existen en el loc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la posposición y reconocer cuándo la observación pide valoración]]></a:t>
            </a:r>
          </a:p>
        </p:txBody>
      </p:sp>
      <p:pic>
        <p:nvPicPr>
          <p:cNvPr id="3" name="" descr="Seis comprobaciones antes de suspender el servicio">
            <a:hlinkClick r:id="rId3" tooltip="Seis comprobaciones antes de suspender el servici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oman un minuto y evitan el noventa por ciento de los reclamos posterior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3-posponer-sin-diagnosticar"/>
              </a:rPr>
              <a:t><![CDATA[Ver imagen original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el nombre de una condición para justificar la posposición. Aunque aciertes, no es tuyo afirmarlo: la persona lo repite, lo busca en internet y vuelve asustada. Se describe el hecho observable y se dice qué se suspende; el nombre lo da quien puede darlo.]]></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er «una versión suave» del servicio que se debía suspender. Una versión improvisada no reduce el riesgo: lo reparte y borra la prueba de que alguien decidió algo. O se hace lo que está previsto y con las condiciones previstas, o se pospon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garse sin alternativa ni fecha. Suena a rechazo personal y se pierde a la persona. La posposición profesional siempre trae dos cosas: una fecha para volver a mirar y algo que sí se puede hacer mientras tant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que no es nada o mandar la foto a una colega. Lo primero es un pronóstico que nadie puede sostener; lo segundo es pedir un diagnóstico por mensaje. Ninguno de los dos queda en la ficha y los dos generan deuda de confianz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uedes señalar el motivo con un hecho observable, una frase de la persona o una línea del envase, el motivo es válido para pospone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otivo no se puede mostrar, no es un motivo: es una incomodidad tuya, y se resuelve con otra decisión, no con una excus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nca se nombra una condición, ni en voz alta ni en la ficha; se describe lo observado y se registra el tipo de motiv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dvertencia del envase coincide con lo observado, la decisión ya está tomada: se aplica la leyenda y se pospone (F-004, cl. 5.3.7; consultado 2026-10-25).]]></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insiste, la decisión del local se sostiene y se anota la insistencia; no se hace una versión improvisada ni se cobra lo no prestado (F-019, arts. 7 Bis y 10; consultado 2026-10-25).]]></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observación es del tipo que las fuentes describen como motivo de valoración sanitaria, se pospone, se ofrece la vía y se registra que se ofreció; el detalle se trabaja en la lección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posposición deja nota el mismo día, con fecha de revisión y producto previsto con su lo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4]]></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tres escalones después de la posposición. Primero: la persona pregunta qué cree que es. Se responde delimitando, no opinando. Segundo: la observación es del tipo que las fuentes técnicas describen con verbo de atención —piel roja, hinchada, tibia y que se expande, o una uña que cambió, se engrosó o se quiebra, o una mancha que cambia, pica o sangra—; entonces se pospone y se ofrece la valoración con esas palabras, y se va a la lección 6 de derivación (F-014 – AAD y CDC; F-012 – AAD; F-013 – GPC IMSS; consultado 2026-10-2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4]]></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rcero: apareció sangre o hay una solución de continuidad abierta durante el servicio; se detiene, se obra como con material potencialmente infeccioso y se registra (F-016 – OSHA; consultado 2026-10-25). Un límite que conviene decir con letras: la norma de vigilancia de infecciones nosocomiales obliga a instituciones que prestan servicios médicos, así que un establecimiento de estética sin atención médica queda fuera de su campo de aplicación, y eso no lo exime de su propio protocolo (F-018 – NOM-045-SSA2-2005; consultado 2026-10-2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rente a una zona roja y tibia donde ibas a aplicar un exfoliante, ¿cuál es la forma correcta de sostener la posposición?]]></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licar a la persona qué condición parece tener, para que entienda la gravedad.]]></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cribir lo observable, decir qué se suspende del servicio y dar alternativa con fecha.]]></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cer el servicio con un producto más suave y cobrar la mitad.]]></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frecer un masaje en otra zona para que la cita no se pierd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nvase del depilatorio que pensabas usar trae la leyenda de no aplicarlo sobre piel irritada o lastimada, y la zona lo está. ¿Qué cambia eso en la conversación?]]></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la leyenda es una advertencia general y el profesional decide el cas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decisión ya está escrita en el producto: se aplica la leyenda, se pospone y no hace falta nombrar ninguna condición.]]></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puede usar si la persona firma un descarg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4]]></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usa sólo en la mitad de la zona que no está irrita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persona insiste en que se le haga el servicio a pesar del estado de la zona, basta con tomarle un descargo y hacer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alta de información también puede ser un motivo objetivo para pospon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rase dicha en el local con el tipo de decisión que represen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quí no se inyecta nada: eso es un acto médic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zona está abierta; hoy no se exfoli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envase dice no aplicar en piel lastimad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me alcanzó el tiempo con el textil limpio»]]></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spone hoy: estado visibl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spone hoy: advertencia del produc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spone hoy: condición del servici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corresponde al local: alcanc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rase de posposición tiene tres movimientos: el hecho observable, la consecuencia en el ___ y la alternativa con ___.]]></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aso: ¿pospone hoy, no corresponde al local o se ha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ospone hoy]]></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corresponde al local]]></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hace con lo previst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Zona roja y tibia donde iba el exfoliante]]></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erida abierta en el área que se va a trabaj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vase que prohíbe aplicar en piel lastimada y la piel lo está]]></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persona no quiso contestar la pregunta que decide el produc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rvicio que requiere introducir una sustancia en la piel]]></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Zona en su estado habitual y producto con lote y etiqueta legibl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ita con tiempo, área preparada y textil limpio disponibl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el protocolo que está m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ribo lo observado en lenguaje llano, sin nombr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go qué se suspende del servicio para hoy.]]></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zco una fecha para volver a mirar la zon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o en la ficha un nombre de condición para justificar la not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el producto previsto y su lot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4-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4-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4-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4-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4-r01-oa03-ex0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4-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4-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4-r01-oa03-ex08]]></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enumerar los seis motivos objetivos de posposición, decir la frase de tres movimientos sin nombrar ninguna condición y explicar qué queda registrado cuando el servicio no se presta.]]></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motivo, evidencia y frase, y a la sección de las cuatro sustituciones; después escribe las cinco frases que tu local va a usar y tráelas a la lección 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las dos o tres veces que suspendiste un servicio en el último mes y escribe exactamente qué dijiste. Marca en cada frase si estaba el hecho observable, la consecuencia en el servicio y la alternativa con fecha. Lo que falte es el guion que te falt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posposi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4]]></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o ob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ble: se ve, se refiere o está imp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movimi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consecuencia en el servicio, alternativa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n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ombre de una condición, en voz alta o en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istencia de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ostiene la decisión y se a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que preocu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poner, ofrecer valoración, registrar: lección 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posposi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4-r01-oa03-posponer-sin-diagnosticar"/>
              </a:rPr>
              <a:t><![CDATA[Abrir el juego en el O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r «hoy n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sas tiene que tener una posposición para ser profesion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r «hoy n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hecho que puedas señalar, una consecuencia concreta sobre el servicio y una alternativa con fecha. Sin la tercera, la persona oye un rechazo persona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r «hoy n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spondes cuando te preguntan qué crees que 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r «hoy n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no te corresponde decirlo, y que con esa zona así hoy no se trabaja. El nombre y el plan los da quien puede darlos; aquí se anota lo observad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r «hoy n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persona insiste en que se haga igual. ¿Qué se hac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r «hoy n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sostiene la decisión del local, se ofrece la alternativa, se anota la insistencia y no se cobra lo que no se prestó. Un descargo no cambia las condicione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r «hoy n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scribe el motivo en la fich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r «hoy n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o categoría: estado visible de la zona, indicación referida, advertencia del envase o condición del servicio. Nunca como nombre de una condició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sponer es una decisión del servicio, y se sostiene con tres cosas: un hecho que puedas señalar, una consecuencia clara sobre lo que hoy no se hace y una alternativa con fecha.]]></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is motivos de esta lección —estado visible de la zona, indicación que la persona refiere, advertencia del envase, condiciones del servicio, reacción previa registrada y el dato que falta— tienen en común que otra persona podría volver a comprobarlos; los que no pasan esa prueba no son motivos, son incomodidade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r una condición está prohibido en voz alta y en la ficha, y la información de salud que quede archivada requiere consentimiento expreso y por escrito con el aviso delante (F-021 – LFPDPPP, arts. 8, 15 y 16; consultado 2026-10-25), mientras que la leyenda del producto es la que decide sin que nadie interprete (F-004 – NOM-141, cl. 5.3.7; consultado 2026-10-2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siguiente: escribe las cinco frases de tu protocolo, pruébalas en voz alta con una colega y pasa a la lección 4, donde se explica el servicio y se obtiene un consentimiento útil. Esta lección describe obligaciones federales, locales o de práctica según la fuente indicada en cada afirmación.]]></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declaración de lote (5.1.7), instrucciones de uso (5.1.8), declaraciones prohibidas (5.1.9) y leyendas precautorias (5.3.7) · https://dof.gob.mx/nota_detalle_popup.php?codigo=5269348 · consulta: 2026-10-25 · alcance: Federal, cosméticos preenvasados. Es norma de etiquetado: no fija concentraciones, tiempos de contacto ni parámetros de uso en el saló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arts. 269 y 270: definición de cosmético, exclusiones y prohibición de atribuir acciones propias de los medicamentos · https://www.diputados.gob.mx/LeyesBiblio/pdf/LGS.pdf · consulta: 2026-10-25 · alcance: Federal, sanitario. Sostiene el alcance del acto cosmético; no se citan otros artículo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7 · Ley General de Salud, arts. 83, 272 Bis, 272 Bis 1 y 272 Bis 2: anuncio de título y cédula a la vista del público y reserva de los procedimientos médico-quirúrgicos estéticos · https://www.diputados.gob.mx/LeyesBiblio/pdf/LGS.pdf · consulta: 2026-10-25 · alcance: Federal, sanitario. Se usa solo para separar planos: hay actos que no corresponden a un establecimiento de estétic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s. 7, 7 Bis, 10, 32 y 57 (texto vigente, última reforma DOF 12-12-2025) · http://www.diputados.gob.mx/LeyesBiblio/pdf/LFPC.pdf · consulta: 2026-10-25 · alcance: Federal, relaciones de consumo. Deber de informar y prohibición de prestar servicios adicionales sin aceptación expresa; no se citan montos de multa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FPDPPP, DOF 20 de marzo de 2025: principios de finalidad y proporcionalidad (art. 5), consentimiento expreso por escrito para datos sensibles (art. 8), aviso de privacidad (arts. 15 y 16) · https://www.ordenjuridico.gob.mx/Documentos/Federal/html/wo125102.html · consulta: 2026-10-25 · alcance: Federal, particulares. Ley de 2010 abrogada; autoridad sucesora no verificada. Resguardo y plazos: configurable por cada establecimient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2 · AAD, señales y síntomas de los lunares y mapa corporal de lunares: los criterios que la fuente describe y su indicación de pedir cita dermatológica · https://www.aad.org/public/diseases/a-z/moles-symptoms · consulta: 2026-10-25 · alcance: Internacional, referencia técnica (capa A). No es norma mexicana ni obliga al establecimient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3 · Guía de Práctica Clínica IMSS-099-09 (Actualización 2016): autoexploración como parte del autocuidado y envío a segundo nivel ante lesiones sospechosas · https://www.imss.gob.mx/sites/all/statics/guiasclinicas/099GER.pdf · consulta: 2026-10-25 · alcance: México, guía clínica institucional de 2016; apoyo a la decisión, no norma obligatoria. No se fijan periodicidade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8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AD (celulitis) y CDC (infección fúngica de uñas): descripción de señales e indicación de atención médica inmediata o de valoración con prueba · https://www.aad.org/public/diseases/a-z/cellulitis-overview · consulta: 2026-10-25 · alcance: Internacional, referencia técnica (capa A). Se citan sus verbos, no un diagnóstico propi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9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6 · OSHA, 29 CFR 1910.1030, precauciones universales frente a sangre y materiales potencialmente infecciosos · https://www.osha.gov/laws-regs/regulations/standardnumber/1910/1910.1030 · consulta: 2026-10-25 · alcance: Estados Unidos. Referencia técnica internacional, no ley aplicable en México; se usa como criterio de buena práctic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0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8 · NOM-045-SSA2-2005, vigilancia epidemiológica, prevención y control de infecciones nosocomiales: campo de aplicación · https://www.pediatria.gob.mx/archivos/burbuja/13.1_NOM-045-SSA2-2005.pdf · consulta: 2026-10-25 · alcance: Federal, con alcance limitado a instituciones que prestan servicios médicos. Se cita solo como límite, sin números de artículo; vigente a la fecha de consulta y en revisión.]]></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1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8 · COFEPRIS, Guía de autoverificación para establecimientos de atención médica con fines estéticos sin procedimientos quirúrgicos (2025) y aviso de funcionamiento · https://www.gob.mx/cofepris/documentos/guia-de-autoverificacion-para-establecimientos-de-atencion-medica-con-fines-esteticos-sin-procedimientos-no-quirurgicos · consulta: 2026-10-25 · alcance: Federal, sanitario. Divulgación oficial de una guía; no sustituye la verificación de los requisitos propios del establecimient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2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y prohibiciones del terreno sanitario · consulta: 2026-10-25 · alcance: Buena práctica general (A), requisito mexicano con fuente oficial verificada (B) y decisión configurable por el establecimiento (C). Nada de este material se presenta como asesoría legal ni clínic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3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3-posponer-sin-diagnosticar"/>
              </a:rPr>
              <a:t><![CDATA[Posponer un servicio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 Material formativo: no otorga habilitación ni certificación alguna, no habilita para ejercer una profesión sanitaria y no sustituye la valoración de un profesional de la salud. Los casos son ficticios y los nombres están inventad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2026-10-26T02:38:35Z</dcterms:created>
  <dcterms:modified xsi:type="dcterms:W3CDTF">2026-10-26T02:38:35Z</dcterms:modified>
  <dc:title>Posponer un servicio sin diagnosticar</dc:title>
  <dc:description>Presentación editable del OA «Posponer un servicio sin diagnosticar». Enlace: https://saludyestetica.lumbre.lat/object/sye-c14-r01-oa03-posponer-sin-diagnosticar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