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presProps" Target="presProps.xml"/>
  <Relationship Id="rId92" Type="http://schemas.openxmlformats.org/officeDocument/2006/relationships/viewProps" Target="viewProps.xml"/>
  <Relationship Id="rId9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1-entrevista-inicia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vista inicial: una conversación con propósit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vista inicial: una conversación con propósit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a entrevista inicial y qué no e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abre: encuadre, lugar y tiempo» (2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abre: encuadre, lugar y tiempo» (3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abre: encuadre, lugar y tiempo» (4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abre: encuadre, lugar y tiempo» (5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abre: encuadre, lugar y tiempo» (6 de 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bloques de preguntas que sí cambian el servicio»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bloques de preguntas que sí cambian el servicio»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Guion de cuatr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entrevista inicial, de la primera frase al acuerd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preguntar sin invadir»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preguntar sin invadir»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rrar con lo acordado, en voz alta y por escrito»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rrar con lo acordado, en voz alta y por escrito»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regunta que cambia el servicio, pregunta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tipos de información y qué se hace con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errores concretos y su corrección» (2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errores concretos y su corrección» (3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tu propia entrevista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 decisión que tiene que produ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pensar en preguntas, escribe la frase que necesitas poder decir al terminar: «hoy hacemos X con el producto Y, no hacemos Z, tomamos T minutos y el total es P». Si esa frase no se te ocurre, todavía no sabes qué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tu propia entrevista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numera tus preguntas actuales y clasifíca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a el formato que usas hoy y anota cada pregunta en una columna: cambia el producto, cambia el procedimiento, cambia el tiempo, cambia la decisión de hacer o posponer, o no cambia nada. La última columna va a estar más llena de lo que esp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tu propia entrevista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orta lo que no cambia nada y prueba el guion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mina los renglones sin efecto. Después lee el guion completo cronometrado: si pasa de cinco minutos o suena a interrogatorio, sobra algo. Un guion que no se puede leer en voz alta sin vergüenza tampoco se sostiene un viernes con el local ll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tu propia entrevista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scribe el encuadre y pégalo en el punto 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frases: qué se va a preguntar y por qué, más la puerta de salida («si alguna pregunta le sobra, la dejamos»). Quien atiende no improvisa el encuadre: lo dice igual todas las veces, y eso es lo que hace que la persona confí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tu propia entrevista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fine quién guarda la ficha y quién puede le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uerda con el establecimiento el soporte, el lugar, quién tiene acceso y por cuánto tiempo se conserva; eso es configurable por cada establecimiento. Lo que no es configurable es el aviso de privacidad al recabar datos ni el consentimiento expreso y por escrito cuando se trate información de salud (F-021 – LFPDPPP, arts. 8, 15 y 16;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tu propia entrevista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Ensaya los dos cier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ierre dicho en voz alta antes de empezar y otro escrito al terminar. Durante una semana, registra cuántas veces la persona preguntó «entonces qué me van a hacer» después de la entrevista: esa cifra es tu verdadero indicador de calidad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ficha que no serví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inventados, sin datos de ninguna persona real. Irene llega a una cabina de estética a pedir una limpieza facial; la atiende Samara, que usa un formato de admisión de veintidós renglones copiado de una plantilla: estado civil, ocupación, enfermedades, cirugías, medicamentos, embarazos y tres teléfonos de contacto. Irene contesta monosílabos y se pone tensa cuando llegan a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ficha que no serví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Dónde se ro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rminada la entrevista, la ficha tiene veinte respuestas inútiles y ninguna de las cuatro que importaban. No dice qué producto se está aplicando Irene en la cara, que es lo único que habría cambiado la elección del exfoliante. Samara improvisa con el producto estándar y la clienta termina con ardor en las mejillas. En el reclamo posterior, la ficha no sirve para explicar qué pasó, porque no registró nada de lo que se usó ni de lo que se acord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ficha que no serví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rehizo y qué se obtu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icha queda en seis renglones y la entrevista en cuatro minutos. Con el formato nuevo, la pregunta «¿qué se está aplicando ahora en la cara?» aparece en la segunda vuelta de la semana siguiente, y cambia el servicio antes de empezar. Samara anota las palabras de la clienta, no una interpretación, y cierra diciendo en voz alta qué se hace y qué no. Resultado práctico del curso: una ficha mínima que se llena sin incomodar a nadie y que sostiene la conversación difíc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erre de entrevista en seis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hace en treinta segundos y evita el noventa por ciento de los recl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guarda información de salud sin una finalidad ligada al servicio, y la información de salud es dato personal sen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ntrevista no es una historia clínica. Pedir todo el cuerpo de datos de una persona «por si acaso» no cambia el servicio y, según la ley federal vigente, la información de salud es sensible y su tratamiento exige consentimiento expreso y por escrito (F-021, arts. 5 y 8;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s de finalidad y proporcionalidad; aviso de privacidad al recabar; consentimiento expreso y por escrito para datos sen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1-entrevista-inicia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quede un resumen dicho en voz alta de qué se hace y qué no se hace, con precio total y tiempo, y su acep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ntrevista produce una decisión, no un formulario completo. El cierre incluye decir qué se hará, qué se descarta, cuánto tiempo toma y cuál es el precio total; los servicios adicionales requieren aceptación expresa (F-019, arts. 7 Bis y 10;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sumen en voz alta, precio total antes de empezar y constancia escrita de lo acor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1-entrevista-inicia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aquí nadie indaga enfermedades. Se registra lo que ella dijo, en sus palabras, y se pregunta si algo de eso afecta un servicio de este tipo. La decisión clínica corresponde a un profesional de la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ntrevista produce una decisión de servicio; no es cuestionario de salud ni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1-entrevista-inicia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uido social cambia las respuestas: la persona minimiza o miente para no exponerse. Un punto donde la conversación no se escucha es condición de la técnica, no un lu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cuadre de lugar, tiempo y motivo antes de la primer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1-entrevista-inicia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te gustaría que pasara con esto? → Bloque 1: lo que quiere, en su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 estás aplicando algo ahí ahora? → Bloque 2: qué hay en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guna vez te pasó algo con un servicio parecido? → Bloque 3: antecedentes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ánto tiempo tienes hoy después de esto? → Bloque 4: condiciones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bloques, cuatro decisiones distintas; cada uno cambia una frase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1-entrevista-inicia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or qué · dicho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ncuadre y el cierre son las dos piezas que se saltan casi todos los formatos del sector. Sin motivo declarado, la pregunta se recibe con sospecha; sin resumen dicho, no hay acuerdo, sólo silencio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cuadre: qué se pregunta y para qué. Cierre: qué se hace, qué no se hace, tiempo y preci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1-entrevista-inicia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é se está aplicando en la zona esta semana → Cambia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é producto se usó la última vez y cómo salió → Cambia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i hay una herida visible en el área a trabajar → Cambia la decisión de hacer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i la persona tiene tiempo suficiente para el servicio completo → Cambia la decisión de hacer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tado civil de la persona → No cambi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Ocupación y horario de trabajo → No cambi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ista completa de enfermedades sin relación con la zona → No cambi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ueba del renglón: si la respuesta no cambia nada, el renglón se va del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1-entrevista-inicial]]></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e pido que me detalle todas sus enfermedades para estar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hí la conversación dejó de ser entrevista de servicio y se volvió cuestionario de salud, sin finalidad y con información sensible de por medio. Lo que hace falta es la pregunta que cambia un producto o una decisión, no el listad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y federal pide finalidad y proporcionalidad en el tratamiento de datos, y consentimiento expreso y por escrito para datos sensibles (F-021;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1-entrevista-inicial]]></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el formato de admisión que usas hoy y marca con una X cada pregunta cuya respuesta no cambie nada en el servicio. Cuenta las X: ese número es el tiempo que le estás quitando a la persona y los datos que estás guardando sin necesidad. Escribe al lado la versión corta que vas a proba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entrevista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entrevista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frases debe poder decirte una entrevista inicial al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va a hacer, con qué se va a hacer y qué no se va a hacer hoy. Si alguna de las tres sigue borrosa, faltó una pregunta o sobró un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gistra lo que la persona cuenta sobre su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sus palabras y como referencia: «refiere que con el tinte anterior le ardió la nuca». Convertirlo en «es alérgica» es emitir un criterio que no te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cuando la persona menciona una enfermedad sin que se le pregu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gradecer el dato, preguntar si algo de eso afecta un servicio de este tipo, anotarlo tal como se dijo y no indagar la enfermedad. La decisión clínica es de quien puede tom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cuerda con el establecimiento antes de guardar fi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soporte, quién puede leerlas y por cuánto tiempo se conservan: configurable por cada establecimiento. Lo que no se configura es el aviso de privacidad ni el consentimiento por escrito para datos sen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1-entrevista-inicial]]></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7).]]></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7).]]></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7).]]></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7).]]></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7).]]></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8706" r:id="rId1"/>
    <p:sldLayoutId id="2481998707" r:id="rId2"/>
    <p:sldLayoutId id="2481998708" r:id="rId3"/>
    <p:sldLayoutId id="248199870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49f03090a1f1b960cc22b1ac0cc25f479cd8dd83079d4741.jpg"/>
  <Relationship Id="rId3" Type="http://schemas.openxmlformats.org/officeDocument/2006/relationships/hyperlink" Target="https://saludyestetica.lumbre.lat/object/sye-c14-r01-oa01-entrevista-inicial"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4-r01-oa01-entrevista-inicial" TargetMode="External"/>
  <Relationship Id="rId4" Type="http://schemas.openxmlformats.org/officeDocument/2006/relationships/hyperlink" Target="https://saludyestetica.lumbre.lat/object/sye-c14-r01-oa01-entrevista-inicial"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4-r01-oa01-entrevista-inicial" TargetMode="External"/>
  <Relationship Id="rId4" Type="http://schemas.openxmlformats.org/officeDocument/2006/relationships/hyperlink" Target="https://saludyestetica.lumbre.lat/object/sye-c14-r01-oa01-entrevista-inicial"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4-r01-oa01-entrevista-inicial" TargetMode="External"/>
  <Relationship Id="rId4" Type="http://schemas.openxmlformats.org/officeDocument/2006/relationships/hyperlink" Target="https://saludyestetica.lumbre.lat/object/sye-c14-r01-oa01-entrevista-inicial"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hyperlink" Target="https://saludyestetica.lumbre.lat/object/sye-c14-r01-oa01-entrevista-inicial" TargetMode="External"/>
  <Relationship Id="rId4"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1-entrevista-inicial" TargetMode="External"/>
  <Relationship Id="rId3" Type="http://schemas.openxmlformats.org/officeDocument/2006/relationships/notesSlide" Target="../notesSlides/notesSlide8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evi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ici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vers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pósi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4-r01-oa01-entrevista-inicial"/>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ucir una entrevista inicial respetuosa: abrirla con un encuadre claro, preguntar lo que cambia el servicio sin invadir la vida de la persona y cerrarla dejando por escrito lo acordad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uno del curso 14: cómo se abre, se sostiene y se cierra la primera conversación con una persona que llega a un establecimiento de estética. Incluye el guion de cuatro bloques, la forma de preguntar sin pedir un diagnóstico y el cierre con acuerdo visi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ntrevista inicial · consentimiento · ficha de atención · trato respetuoso · servicio de estética · regi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vista inicial: una conversación con propósi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8]]></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l de estética que atiende clientes directamente: cabinas, salones, barberías, mesas de uñas y servicio a domicilio. Nivel intermedio; recomendable haber cursado el curso 13 de higiene y bioseguridad. Material formativo: no habilita para ejercer ninguna profesión sanitaria y no sustituye la valoración de un profesional de la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vista inicial: una conversación con propósi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cinco de la tarde y llega una persona que nunca ha venido al local. Se sienta, le ofrecen agua y empieza la parte que casi nadie prepara: veinte minutos de preguntas. Algunas sirven: qué se quiere hacer, cuánto tiempo tiene, qué producto usa hoy en esa zona. Otras no sirven para nada y sí incomodan: con quién vive, si tiene pareja, qué trabajo hace, si «está tomando algo». Al final de la charla hay una ficha llena y dos problem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vista inicial: una conversación con propósi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o: nadie escribió qué se va a hacer hoy, así que la decisión se tomará sobre la marcha, con la persona acostada y sin tiempo de corregir. El segundo: quien atendió terminó sabiendo cosas de la vida privada de alguien que nunca fueron necesarias para el servicio. La entrevista inicial existe para evitar los dos. No es simpatía con formulario, ni revisión médica, ni pretexto para vender más. Es una conversación con propósito: abre, pregunta lo que cambia el servicio, cierra con lo acordado y lo deja escrito.]]></a:t>
            </a:r>
          </a:p>
        </p:txBody>
      </p:sp>
      <p:sp>
        <p:nvSpPr>
          <p:cNvPr id="8"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las cuatro piezas, con guion y con ejemplos de frases que sí funcion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a entrevista inicial y qué no 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ntrevista inicial es una conversación con una decisión dentro. Se parece a una entrevista de trabajo menos de lo que parece: sirve para que quien va a prestar el servicio pueda decir, antes de tocar a la persona, tres cosas que cambian todo: qué se va a hacer, con qué se va a hacer y qué no se va a hacer hoy. Todo lo que se pregunta debe mover una de esas tres frases. Si una pregunta no mueve ninguna, es adorno, y el adorno en esta conversación tiene un costo real: expone datos de alguien que está sentado frente a ti sin haber decidido aún si te los dab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a entrevista inicial y qué no 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separar la entrevista de tres cosas con las que se confunde. No es un cuestionario de salud: un cuestionario acumula respuestas, una entrevista produce una decisión, y aquí no se está buscando ninguna enfermedad. No es una revisión: nadie ausculta, nadie palpa para ver qué encuentra, nadie mira con lupa una zona para decir qué es. No es una charla de cortesía: la cortesía se logra con el tono, no con preguntar de más. Y tampoco es un momento de venta: la propuesta comercial viene después del servicio, cuando la persona ya confía en que lo que le preguntaste tenía un propósi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bre: encuadre, lugar y tiemp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uadre son las dos frases que le dicen a la persona en qué está participando. Suficiente con algo así: «Antes de empezar le voy a preguntar tres cosas, porque de lo que me conteste depende qué hacemos hoy. Si alguna pregunta le sobra, dígame y la dejamos». Esa frase hace tres trabajos: avisa que habrá preguntas, explica por qué las hay y le da a la persona el derecho de detenerlas. Sin el encuadre, cada pregunta se recibe con sospecha; con el encuadre, la misma pregunta se recibe como parte de un procedimien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bre: encuadre, lugar y tiemp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gar y el tiempo también son parte del encuadre, y suelen resolverse mal por despiste y no por mala intención. La entrevista no se hace frente al espejo con otras clientas escuchando, ni de pie en la entrada mientras alguien espera el turno, ni al lado del mostrador donde está la terminal de pago. Se hace en un punto donde la conversación no se escuch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uanto al tiempo: decir «son cinco minutos» baja la ansiedad y acota la char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bre: encuadre, lugar y tiemp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guarda de esa conversación, quién puede leerlo y cuánto tiempo se conserva es configurable por cada establecimiento; lo que la ley federal de datos personales exige es que el establecimiento entregue su aviso de privacidad al momento de recabar los datos y que trate sólo lo que necesita para la finalidad declarada (F-021 – LFPDPPP, arts.]]></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5, 15 y 16; consultado 2026-10-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bre: encuadre, lugar y tiemp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e materi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para personal de estética: conducir una conversación de admisión. No es capacitación clínica, no otorga habilitación profesional alguna y no sustituye la valoración de un profesional de la salud. Las preguntas que aquí se proponen sirven para decidir el servicio, nunca para identificar una enfermed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bre: encuadre, lugar y tiemp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ntrevista no es un exame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die palpa para ver qué encuentra, nadie mira una zona con la idea de decir qué es, nadie pide que la persona le traduzca su historial médico. Si en la conversación aparece algo que preocupa, se anota tal como se observó y se pasa a la lección de posposición y derivación de este mismo cur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bre: encuadre, lugar y tiemp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8]]></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rengl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ma tu formato actual y, renglón por renglón, pregúntate: ¿esta respuesta cambia el producto, el procedimiento, el tiempo o la decisión de hacer el servicio hoy? Los renglones que no cambian nada son datos que estás guardando sin finalidad y una conversación que estás haciendo más larg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bloques de preguntas que sí cambian el servic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 bloque: lo que la persona quiere, en sus palabras y con su expectativa. «Qué le incomoda», «qué le gustaría que pasara», «para cuándo lo necesita».]]></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se detecta la diferencia entre un servicio y una promesa: si lo que pide no es alcanzable con lo que el local hace, eso se dice en este momento y no al final, con el resultado a la vista. Segundo bloque: qué hay ahora en esa zo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bloques de preguntas que sí cambian el servic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oducto está usando, qué se hizo recientemente, si hay algo que le hayan dicho que debe considerar antes de un servicio de este tipo. Se pregunta por lo que está puesto en la piel, el cabello o la uña, no por etiquetas médicas: «¿se está aplicando algo ahí?» funciona; «¿usted qué enfermedad tiene?» n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 bloque: antecedentes del servicio, no de la persona. Si alguna vez le pasó algo con un servicio parecido, si conoce a alguien del local que lo hizo, qué productos de este local ha usado an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bloques de preguntas que sí cambian el servic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gistran en las palabras que ella usa, no en una interpretación tuya: «refiere que con el tinte anterior le ardió la nuca» es un dato; «es alérgica» es un diagnóstico que nadie aquí puede poner. Cuarto bloque: las condiciones del servicio de hoy. Cuánto tiempo tiene, a qué hora sale, si puede regresar en dos semanas o si necesita un plan más corto.]]></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bloque suele olvidarse y es el que evita los apuros: un servicio de una hora agendado con cuarenta minutos libres se termina haciendo mal y a la carre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bloques de preguntas que sí cambian el servicio]]></a:t>
            </a:r>
          </a:p>
        </p:txBody>
      </p:sp>
      <p:pic>
        <p:nvPicPr>
          <p:cNvPr id="3" name="" descr="Guion de cuatro movimientos">
            <a:hlinkClick r:id="rId3" tooltip="Guion de cuatro movimient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entrevista inicial, de la primera frase al acuerdo escri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1-entrevista-inicial"/>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eguntar sin inva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movimientos que separan una pregunta útil de una pregunta invasiva, y son aprendibles. Primero: preguntar por la cosa, no por la persona. «¿Esta zona se expuso mucho al sol este mes?» es información para el servicio; «¿por qué se descuidó?» es un juicio. Segundo: una pregunta, una respuesta, y después la siguiente.]]></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reguntas encadenadas se contestan a medias y obligan a la persona a decidir qué parte de su vida privada quiere contar. Tercero: no pedir que la persona traduzca lenguaje médic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eguntar sin inva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dice «mi dermatóloga me puso algo», la respuesta correcta es «¿me puede decir qué producto es o traer la etiqueta?», no «¿eso qué es?», porque esa segunda pregunta te pone a emitir un criterio asistencial que no te corresponde.]]></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 la pregunta que más se hace mal: la de los datos sensibles. La información de salud es, según la ley federal vigente, dato personal sensible, y su tratamiento exige consentimiento expreso y por escrito, obtenido con el aviso de privacidad delante (F-021 – LFPDPPP, arts. 8, 15 y 16; consultado 2026-10-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eguntar sin inva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ucido a la práctica de un salón: si algo que la persona te cuenta sobre su salud va a quedar en tu archivo, se le explica para qué queda, se le pide que lo acepte por escrito y se deja fuera todo lo que no se vaya a usar. Muchas fichas del sector piden enfermedades, medicamentos y operaciones completas «por si acaso».]]></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por si acaso es el problema: guarda datos sensibles sin finalidad, y ni siquiera cambia el servici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eguntar sin inva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en la entrevista y respuesta que corresponde. La última columna no es criterio clínico: dice qué se hace con el da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8]]></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257425"/>
                <a:gridCol w="3476625"/>
                <a:gridCol w="2381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aparece en la convers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 con e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menciona una enfermedad sin que se la hayas pregu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gradece el dato, se pregunta si algo de eso afecta un servicio de este tipo y se anota en su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indaga la enfermedad, ni su tratamiento, ni se opina sobre e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e que está usando un producto recetado en la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de el nombre o la etiqueta y se revisa lo que el propio envase advie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le dice que lo suspenda ni se interpreta para qué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8]]></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257425"/>
                <a:gridCol w="3476625"/>
                <a:gridCol w="2381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aparece en la convers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 con e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un resultado que este local no puede 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ice con claridad qué sí se puede hacer y qué no; se ofrece la alternativ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romete el resultado ni se inventa un servicio para retene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sta con vaguedades para que no se le cobre de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uelve al hecho observable: qué, dónde, hace cuá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le exige un dato médico ni se le pone en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8]]></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257425"/>
                <a:gridCol w="3476625"/>
                <a:gridCol w="2381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aparece en la convers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 con e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 prisa y no quiere respo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ducen los renglones a los cuatro que cambian el servicio y se anota que así f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completa por ella ni se deja el renglón en fal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 algo íntimo que no viene a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rta con tacto: «eso no lo necesito para 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escucha por curiosidad ni se escribe en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con lo acordado, en voz alta y por escri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es un resumen de treinta segundos dicho con las palabras de la persona, no con las tuyas: «entonces hoy hacemos esto, no hacemos aquello porque la zona está distinta de lo que imaginábamos, le va a tomar este tiempo, el precio total es este, y si aparece algo que no esperábamos, paramos y lo revisam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con lo acordado, en voz alta y por escri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 el precio total antes de empezar es una obligación federal de información al consumidor (F-019 – LFPC, arts. 7 y 7 Bis; consultado 2026-10-25), y agregar después un servicio no pedido o un cargo no avisado está expresamente prohibido sin consentimiento expreso (F-019 – LFPC, art. 10; consultado 2026-10-25).]]></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rifa de los servicios principales, además, debe estar a la vista del público con caracteres legibles (F-019 – LFPC, art. 57; consultado 2026-10-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con lo acordado, en voz alta y por escri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decirlo, se escribe. La ficha mínima de esta lección tiene seis renglones: fecha y hora; qué se pidió y qué se acordó hacer; qué hay en la zona según la persona y según lo que se observa sin interpretarlo; con qué producto se hará y en qué condiciones; qué se descartó hacer y por qué; qué queda pendiente y con quién. Nada más. Ese documento es el resultado práctico del curso: una ficha de atención inicial que sirve el mismo día, cuando la persona está en la silla, y veinte días después, cuando alguien pregunta qué se hizo. El formato concreto, el soporte y el plazo de conservación son configurables por cada establecimien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con lo acordado, en voz alta y por escrito]]></a:t>
            </a:r>
          </a:p>
        </p:txBody>
      </p:sp>
      <p:pic>
        <p:nvPicPr>
          <p:cNvPr id="3" name="" descr="Pregunta que cambia el servicio, pregunta que no">
            <a:hlinkClick r:id="rId3" tooltip="Pregunta que cambia el servicio, pregunta que n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tipos de información y qué se hace con cada u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1-entrevista-inicial"/>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errores concretos y su corr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uno es la entrevista-cuestionario: veinte renglones que no cambian nada. Se corrige con una prueba de una sola pregunta frente al formato que usas: «¿qué haría distinto en el servicio si la respuesta es sí o no?». Si no hay respuesta, el renglón se va.]]></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dos es la promesa dicha antes de tiempo, en la entrevista, por nervios: «no se va a poner roja», «no va a doler», «le va a encantar». Nadie puede garantizar cómo va a reaccionar una persona, y la información que se da al público debe ser veraz y comprobable (F-019 – LFPC, art. 32; consultado 2026-10-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errores concretos y su corr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rrige cambiando la promesa por el procedimiento: «si siente ardor, paramos y revisamos».]]></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tres es convertir la entrevista en una venta. Sucede así: la persona menciona un problema que nadie le preguntó, quien atiende lo toma como una oportunidad y ofrece dos servicios más antes de terminar de entender el prime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errores concretos y su corr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más de molesto, es riesgo: los servicios adicionales no pueden prestarse sin que la persona los acepte de forma expresa (F-019 – LFPC, art. 10; consultado 2026-10-25), y el desorden que se arma en la agenda sale del bolsillo del cliente en forma de un tiempo que no pensó pagar.]]></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rrección es de protocolo, no de carácter: la propuesta adicional se hace al cierre, con precio, con tiempo, y se anota si fue aceptada o rechaza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concretos y su corrección · Procedimiento: armar tu propia entrevista inicial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decisión que tiene que produci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ensar en preguntas, escribe la frase que necesitas poder decir al terminar: «hoy hacemos X con el producto Y, no hacemos Z, tomamos T minutos y el total es P». Si esa frase no se te ocurre, todavía no sabes qué pregunt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concretos y su corrección · Procedimiento: armar tu propia entrevista inicial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umera tus preguntas actuales y clasifícal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el formato que usas hoy y anota cada pregunta en una columna: cambia el producto, cambia el procedimiento, cambia el tiempo, cambia la decisión de hacer o posponer, o no cambia nada. La última columna va a estar más llena de lo que esper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concretos y su corrección · Procedimiento: armar tu propia entrevista inicial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rta lo que no cambia nada y prueba el guion en voz al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mina los renglones sin efecto. Después lee el guion completo cronometrado: si pasa de cinco minutos o suena a interrogatorio, sobra algo. Un guion que no se puede leer en voz alta sin vergüenza tampoco se sostiene un viernes con el local llen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concretos y su corrección · Procedimiento: armar tu propia entrevista inicial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encuadre y pégalo en el punto de aten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frases: qué se va a preguntar y por qué, más la puerta de salida («si alguna pregunta le sobra, la dejamos»). Quien atiende no improvisa el encuadre: lo dice igual todas las veces, y eso es lo que hace que la persona confí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concretos y su corrección · Procedimiento: armar tu propia entrevista inicial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quién guarda la ficha y quién puede leerl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erda con el establecimiento el soporte, el lugar, quién tiene acceso y por cuánto tiempo se conserva; eso es configurable por cada establecimiento. Lo que no es configurable es el aviso de privacidad al recabar datos ni el consentimiento expreso y por escrito cuando se trate información de salud (F-021 – LFPDPPP, arts. 8, 15 y 16; consultado 2026-10-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concretos y su corrección · Procedimiento: armar tu propia entrevista inicial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saya los dos cierr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ierre dicho en voz alta antes de empezar y otro escrito al terminar. Durante una semana, registra cuántas veces la persona preguntó «entonces qué me van a hacer» después de la entrevista: esa cifra es tu verdadero indicador de calidad del cier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concretos y su corrección · Caso trabajado: la ficha que no servía (caso ficticio) · Paso 1 de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hecho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sin datos de ninguna persona real. Irene llega a una cabina de estética a pedir una limpieza facial; la atiende Samara, que usa un formato de admisión de veintidós renglones copiado de una plantilla: estado civil, ocupación, enfermedades, cirugías, medicamentos, embarazos y tres teléfonos de contacto. Irene contesta monosílabos y se pone tensa cuando llegan a medicament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concretos y su corrección · Caso trabajado: la ficha que no servía (caso ficticio) · Paso 2 de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se rompi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minada la entrevista, la ficha tiene veinte respuestas inútiles y ninguna de las cuatro que importaban. No dice qué producto se está aplicando Irene en la cara, que es lo único que habría cambiado la elección del exfoliante. Samara improvisa con el producto estándar y la clienta termina con ardor en las mejillas. En el reclamo posterior, la ficha no sirve para explicar qué pasó, porque no registró nada de lo que se usó ni de lo que se acordó.]]></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concretos y su corrección · Caso trabajado: la ficha que no servía (caso ficticio) · Paso 3 de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hizo y qué se obtuv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queda en seis renglones y la entrevista en cuatro minutos. Con el formato nuevo, la pregunta «¿qué se está aplicando ahora en la cara?» aparece en la segunda vuelta de la semana siguiente, y cambia el servicio antes de empezar. Samara anota las palabras de la clienta, no una interpretación, y cierra diciendo en voz alta qué se hace y qué no. Resultado práctico del curso: una ficha mínima que se llena sin incomodar a nadie y que sostiene la conversación difíci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errores concretos y su corrección]]></a:t>
            </a:r>
          </a:p>
        </p:txBody>
      </p:sp>
      <p:pic>
        <p:nvPicPr>
          <p:cNvPr id="3" name="" descr="Cierre de entrevista en seis comprobaciones">
            <a:hlinkClick r:id="rId3" tooltip="Cierre de entrevista en seis comprobacione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hace en treinta segundos y evita el noventa por ciento de los reclam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1-entrevista-inicial"/>
              </a:rPr>
              <a:t><![CDATA[Ver imagen original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8]]></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una lista de enfermedades «por si acaso». No cambia el servicio y convierte la entrevista en un examen. Además, guarda información de salud sin finalidad declarada, y esa información es dato personal sensible: exige consentimiento expreso y por escrito (F-021 – LFPDPPP, art. 8; consultado 2026-10-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8]]></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sin decir el precio total ni el tiempo. Es la fuente más frecuente de reclamo y de roce en la caja. El precio total debe informarse antes y los servicios extra no pueden imponerse sin aceptación expresa (F-019 – LFPC, arts. 7 Bis y 10; consultado 2026-10-25).]]></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ucir lo que la persona dice por una interpretación propia. Escribir «es alérgica» cuando alguien contó que le ardió la nuca con un tinte es poner un diagnóstico que nadie aquí puede poner. Se escribe la referencia en sus palabras y se deja el criterio donde correspond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er la entrevista de pie, en la entrada o frente a otra clienta. La persona baja la guardia o miente para no exponerse, y el dato que necesitabas no llega. El encuadre de lugar es parte de la técnica, no un detalle de cortesí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espuesta a una pregunta no cambia el producto, el procedimiento, el tiempo o la decisión de hacer el servicio, esa pregunta no va en la fich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menciona algo de salud sin que se le pregunte, se registra en sus palabras y se pregunta si eso afecta un servicio de este tipo; no se indaga la enfermedad.]]></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o que la persona cuenta te haría dudar de si conviene hacer el servicio hoy, no se resuelve en la entrevista: se pasa a los criterios de posposición de la lección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nversación toca información de salud que vas a guardar, se pide consentimiento expreso y por escrito y se entrega el aviso de privacidad del establecimiento (F-021; consultado 2026-10-25).]]></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uadre se dice igual todas las veces: qué se va a preguntar, para qué y con la puerta abierta de decir «esa n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vista termina con un resumen en voz alta y seis renglones escritos; lo demás es charl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tres momentos de la entrevista en los que corresponde dejar de preguntar y pasar a otra decisión. Primero: cuando la persona te pide a ti un criterio que no te corresponde, por ejemplo «¿me hago esto si estoy en tratamiento?»; la respuesta es que eso lo decide quien la atiende por ese tratamiento y se ofrece pospon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8]]></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gundo: cuando lo que describes en la zona no es lo que esperabas ver y no sabes si el servicio se puede hacer con seguridad; se suspende el paso, se anota lo observado tal como es y se va a la lección 3 de este curso. Tercero: cuando aparece un dato sensible que la persona no quiere dar y el servicio depende de eso; no se insiste, se registra la negativa y se valora si el servicio puede hacerse sin ese dato o debe posponer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8]]></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agnostica ni interpreta condiciones de salud: prepara la conversación y deja constancia de lo acordado, y ninguna de sus preguntas sustituye la valoración de un profesional de la salu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formato de admisión pide «enfermedades crónicas, operaciones y medicamentos». ¿Cuál es el problema principal de ese renglón?]]></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s demasiado corto y habría que pedir también alergias de la infanci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guarda información de salud sin una finalidad ligada al servicio, y la información de salud es dato personal sensible.]]></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stá mal redactado: debió decir «padecimiento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8]]></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debería contestarlo quien atiende y no la perso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terminar la entrevista, ¿qué hace falta para poder decir que está cerr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persona haya contestado todos los renglones del format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quede un resumen dicho en voz alta de qué se hace y qué no se hace, con precio total y tiempo, y su aceptación.]]></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le haya ofrecido al menos un servicio adicional.]]></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ficha quede llena sin espacios en blanc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clienta menciona una enfermedad sin que se le haya preguntado, la entrevista debe profundizar en esa enfermedad para saber si el servicio es segur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acer la entrevista frente a otras clientas que están esperando puede costarte el dato que realmente necesitab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regunta con el bloque de información al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te gustaría que pasara con est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e estás aplicando algo ahí ahor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lguna vez te pasó algo con un servicio parecid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ánto tiempo tienes hoy después de esto?]]></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loque 2: qué hay en la zo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loque 3: antecedentes del servici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loque 4: condiciones de la sesió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loque 1: lo que quiere, en sus palabr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ncuadre cumple tres trabajos: avisa que habrá preguntas, explica ___, y deja abierta la puerta de decir «esa no». Una entrevista no se cierra con el formato lleno, sino con un resumen ___ y una ficha con seis renglon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renglón de ficha según si cambia o no el servicio de hoy.]]></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mbia el product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mbia la decisión de hacer hoy]]></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cambia nad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se está aplicando en la zona esta seman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producto se usó la última vez y cómo salió]]></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i hay una herida visible en el área a trabaj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i la persona tiene tiempo suficiente para el servicio comple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tado civil de la person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Ocupación y horario de trabaj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ista completa de enfermedades sin relación con la zon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entrevista se está convirtiendo en otra cos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digo que voy a preguntarle tres cosas y para qué.]]></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pregunto qué se está aplicando en la zona esta semana.]]></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pido que me detalle todas sus enfermedades para estar segura.]]></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umo en voz alta qué hacemos hoy y qué no.]]></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o el precio total y la hora de salid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4-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4-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4-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4-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4-r01-oa01-ex0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4-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4-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4-r01-oa01-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conducir una entrevista inicial de cuatro bloques, con encuadre, con preguntas que cambian el servicio y con un cierre dicho en voz alta y escrito en seis renglones.]]></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os cuatro bloques y a la prueba del renglón; después reescribe tu formato actual antes de continuar con la lección 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el formato de admisión que usas hoy y marca con una X cada pregunta cuya respuesta no cambie nada en el servicio. Cuenta las X: ese número es el tiempo que le estás quitando a la persona y los datos que estás guardando sin necesidad. Escribe al lado la versión corta que vas a probar esta seman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entrevista inici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8]]></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entrevista produ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decisión, no un formulario ll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uad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regunto, por qué y la puerta de decir «esa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ible: consentimiento expreso y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men en voz alta, precio total y seis rengl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l rengl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o cambia nada, se va del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entrevista inicial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4-r01-oa01-entrevista-inicial"/>
              </a:rPr>
              <a:t><![CDATA[Abrir el juego en el O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imera conversación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frases debe poder decirte una entrevista inicial al termin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imera conversación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va a hacer, con qué se va a hacer y qué no se va a hacer hoy. Si alguna de las tres sigue borrosa, faltó una pregunta o sobró una convers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imera conversación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gistra lo que la persona cuenta sobre su cuerp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imera conversación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sus palabras y como referencia: «refiere que con el tinte anterior le ardió la nuca». Convertirlo en «es alérgica» es emitir un criterio que no te correspond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imera conversación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cuando la persona menciona una enfermedad sin que se le pregunt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imera conversación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gradecer el dato, preguntar si algo de eso afecta un servicio de este tipo, anotarlo tal como se dijo y no indagar la enfermedad. La decisión clínica es de quien puede tomarl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imera conversación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cuerda con el establecimiento antes de guardar ficha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primera conversación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oporte, quién puede leerlas y por cuánto tiempo se conservan: configurable por cada establecimiento. Lo que no se configura es el aviso de privacidad ni el consentimiento por escrito para datos sensible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vista inicial es una conversación con una decisión dentro: abre con un encuadre de dos frases, recorre cuatro bloques que cambian el producto, la manera de trabajar, el tiempo o la decisión de hacer el servicio, y cierra con un resumen dicho en voz alta y seis renglones escritos. Preguntar por la cosa y no por la persona, registrar en las palabras de quien habla y no en interpretaciones propias, y dejar fuera todo dato cuya respuesta no cambie nada: eso es a la vez respeto y técnic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conversación toca información de salud, entra el terreno de los datos sensibles, con su consentimiento expreso y por escrito y con el aviso de privacidad del establecimiento delante (F-021 – LFPDPPP, arts. 8, 15 y 16; consultado 2026-10-25); cuando aparece algo que te hace dudar si conviene hacer el servicio hoy, esa decisión no se toma acá: va a la lección 3 de posposició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siguiente: arma tu formato de seis renglones, pruébalo con las tres próximas personas que lleguen y trae las fichas a la lección 2, donde se decide qué información hace falta de verdad antes de prestar el servicio. En la Ciudad de México, por ejemplo, existe el aviso para establecimientos mercantiles de bajo impacto, y en tu municipio el equivalente puede ser distinto. Esta lección describe obligaciones federales, locales o de práctica según la fuente indicada en cada afirmació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ey Federal de Protección de Datos Personales en Posesión de los Particulares, DOF 20 de marzo de 2025: principios (art. 5), datos sensibles y consentimiento expreso por escrito (art. 8), contenido del aviso de privacidad (art. 15) y entrega del aviso (art.]]></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6) · https://www.ordenjuridico.gob.mx/Documentos/Federal/html/wo125102.html · consulta: 2026-10-25 · alcance: Federal, particulares. La ley de 2010 está abrogada por el transitorio expreso de esta.]]></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nombra autoridad sucesora: no verificada en el registro. La forma de implementarla la define cada establecimient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s. 7, 7 Bis, 10, 32, 42 y 57 (texto vigente, última reforma DOF 12-12-2025) · http://www.diputados.gob.mx/LeyesBiblio/pdf/LFPC.pdf · consulta: 2026-10-25 · alcance: Federal, relaciones de consumo. Obliga a informar, a no prestar servicios adicionales sin aceptación expresa y a exhibir tarifas. No se citan montos de multas: no verificado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Federal, autoridad de protección al consumidor. Divulgación oficial; para la redacción normativa se usa F-019.]]></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5 · Apertura de establecimientos mercantiles en la Ciudad de México: aviso para establecimientos de bajo impacto y Ley de Establecimientos Mercantiles local · https://www.cdmx.gob.mx/public/InformacionTramite.xhtml?idTramite=2160 · consulta: 2026-10-25 · alcance: Local, Ciudad de México y sus Alcaldías. No generalizable a otros municipios: en cada uno verifican el equivalent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ALCANCE · Regla editorial de la casa: capas A, B y C, y prohibiciones del terreno sanitario · consulta: 2026-10-25 · alcance: Buena práctica general (A), requisito mexicano con fuente oficial verificada (B) y decisión configurable por el establecimiento (C). Nada de este material se presenta como asesoría legal ni clínic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1-entrevista-inicial"/>
              </a:rPr>
              <a:t><![CDATA[La entrevista inicial: una conversación con propós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 Material formativo: no otorga habilitación ni certificación alguna, no habilita para ejercer una profesión sanitaria y no sustituye la valoración de un profesional de la salud. Los casos son ficticios y los nombres están inventad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2026-10-26T02:40:33Z</dcterms:created>
  <dcterms:modified xsi:type="dcterms:W3CDTF">2026-10-26T02:40:33Z</dcterms:modified>
  <dc:title>La entrevista inicial: una conversación con propósito</dc:title>
  <dc:description>Presentación editable del OA «La entrevista inicial: una conversación con propósito». Enlace: https://saludyestetica.lumbre.lat/object/sye-c14-r01-oa01-entrevista-inicial</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