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presProps" Target="presProps.xml"/>
  <Relationship Id="rId94" Type="http://schemas.openxmlformats.org/officeDocument/2006/relationships/viewProps" Target="viewProps.xml"/>
  <Relationship Id="rId9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lista de verificación de apertura y cierre»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lista de verificación de apertura y cierre»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lista no es un adorno: es el mismo final de día para todo el equip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lista no es un adorno: es el mismo final de día para todo el equip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apertura: lo que debe estar antes de la primera cita»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apertura: lo que debe estar antes de la primera cita»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apertura: lo que debe estar antes de la primera cita»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apertura: lo que debe estar antes de la primera cita»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cierre: el día no termina cuando se apaga la luz»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lista de cierre: el día no termina cuando se apaga la luz»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hoja a la firma: cinco pasos de una lista que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ista vive mientras alguien la escriba, la marque y la l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rma, fecha y corrección: cómo se usa una lista de verdad»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ice la autoridad: autoverificación, alcance y un ejemplo local» (2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ice la autoridad: autoverificación, alcance y un ejemplo local» (3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s dos listas y el ciclo, columna por colum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revisa, qué pasa si falta y quién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scribe hoy tus dos listas: ocho renglones que se marcan solos»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 tus dos listas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os momentos, no las tar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pensar en renglones, anota los momentos del día: apertura, entre citas, cierre y revisión semanal. La lista se organiza por momento porque así es como trabaja el equipo. Si un mismo gesto aparece en dos momentos, decide en cuál se hace y bórralo del otro: una hoja con duplicados se llena a medias y se discute en el turno de l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 tus dos listas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nvierte cada queja en un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iensa en las últimas dos semanas: qué se olvidó, en qué llegaste tarde, qué encontró alguien sin terminar. Cada una de esas cosas es un renglón posible. Escríbelas con el objeto, el lugar y el estado: el contenedor con tapa, los textiles contados y cubiertos, el producto con la fecha de apertura. Nada de «revisar» o «verificar que todo esté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 tus dos listas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onles sí o no a todos los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cada renglón y pregúntate si se puede marcar sin consultar a nadie ni medir nada con instrumentos. Los renglones que no pasan esa prueba se reescriben o se dividen en dos. Un renglón que exige preguntar es un renglón que nadie va a firmar: se convierte en costumbre de una sola persona y desaparece cuando esa person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 tus dos listas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signa roles y escribe la columna de corr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renglón lleva un rol: apertura, estación uno, estación dos, cierre, lavado. Un renglón sin dueño se cumple cuando alguien tiene tiempo. Al final de la hoja, dibuja una columna con tres casillas: qué pasaba, quién lo resolvía y cuándo se esperaba resuelto. Ahí es donde la lista deja de ser decoración y empieza a ser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 tus dos listas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élgala donde ocurre el g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 apertura junto a la puerta o al anaquel de textiles; la de cierre junto al lavabo o al interruptor general, donde alguien pasa de todos modos. Lápiz atado con un cordón, no guardado en un cajón. Si la hoja vive lejos de donde se revisa, la gente la llena de memoria al final del día, que es justamente cuando ya no se v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rma tus dos listas en una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Fija la lectura semanal y el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genda quince minutos fijos a la semana para juntar las hojas, contar qué renglones fallaron más de una vez y cambiar alguno. Reserva una carpeta del local para las hojas llenas, con las fechas a la vista. Si un día no hay hoja, se anota que no hubo hoja: un registro con huecos declarados sigue siendo un registro; uno reconstruido de memoria ya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hoja que sí se usó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local de nombre inventado, «Tres Esquinas», con dos estaciones de corte, una mesa de manicura y una camilla de pedicura. Atienden dos personas, Rocío abre y Beto cierra. Nunca hubo lista: cada quien hacía su ruta y el material de pedicura quedaba a medio procesar en la cubeta, porque nadie había decidido a quién le tocaba terminarlo. La hoja que existía estaba plastificada detrás del espejo y decía cuatro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hoja que sí se usó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escribió y qué se mo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nce renglones de apertura y nueve de cierre, todos con sí o no, con rol y columna de correcciones. Dos cambios físicos: la hoja de cierre se pegó junto al interruptor de la salida y el contenedor rígido se movió del fondo a la estación de corte. El primer martes, la casilla de textiles quedó sin marcar porque había cuatro toallas limpias para siete citas previstas. El renglón no falló: funcionó. Se sumó un segundo juego de reserva y la agenda quedó redo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hoja que sí se usó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fue a preguntar afu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llevó la lista a la autoridad de su Alcaldía, en la Ciudad de México, y preguntó por escrito dos cosas: si su giro está entre los de bajo impacto y qué aviso debe tener impreso y firmado en el local, y si su establecimiento tiene alguna obligación sanitaria según los actos que realiza. Copió las respuestas en la carpeta donde guarda las hojas. No afirma conocer el trámite: tiene una contestación con fecha, que es lo que este curso puede enseñar a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a lista de apertura, en siete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renglón se marca con sí o no,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rdena la revisión en una ruta fija, deja constancia de quién revisó y qué faltó, y hace que el día cierre igual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ista organiza y registra. No acredita cumplimiento ante ninguna autoridad, no sustituye el criterio técnico del reproceso y no elimina por sí sola un riesgo biológico: lo que hace visible es si los pasos se die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pa C: práctica del establecimiento; curso 13, lecciones 4 y 5 para el contenido técnico de cada reng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marca con adjetivos: dos personas lo interpretan distinto y nadie sabe si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nglón de lista tiene que ser un hecho observable con sí o no: el contenedor con tapa, los textiles contados y cubiertos, el producto con fecha de apertura. Las cifras de tiempos y concentraciones no se inventan: salen de la etiqueta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SSA1/SCFI-2012, cl. 1.1 (la etiqueta del producto manda);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hoja acredita cumplimiento ante una autoridad, y además la NOM-045 tiene su campo de aplicación en las instituciones que prestan servicios médicos: un establecimiento estético sin atención médica queda fuera de ese campo, dato que hay que decir como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8 – NOM-045-SSA2-2005, cl. 1.2, vigente a la fecha de consulta y en proceso de sustitución;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sí está escrito en su Ley de Establecimientos Mercantiles, en el título de los giros de bajo impacto. Es un dato de jurisdicción local: en otros municipios el equivalente hay que verificarlo, porque el registro de esta casa no revisó ningún otro municipio, y los montos de multa no se citan porque ningún monto quedó ver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25 – Ley de Establecimientos Mercantiles para la Ciudad de México, art. 35 fr. XIV y arts. 38 y 39; texto vigente, última reforma 2023;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rma con nombre y hora → Atribuye la revisión a una persona y a un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lumna de correcciones → Deja escrito qué faltaba y quién lo resol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ctura semanal → Cambia el renglón que ya no se puede mar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rpeta con las hojas del mes → Permite explicar cómo cerró el local un día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iezas de un mismo mecanismo: sin una de ellas, la hoja vuelve a ser dec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í · etiqueta · hora · resol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tro palabras que sostienen el registro: un renglón marcable, la etiqueta como fuente de las instrucciones, la identificación de quién revisó y el nombre de quien resuelve lo que fal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 cl. 1.1 (la etiqueta del producto); capa C para la firma y la columna de correcciones;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ontenedor de punzocortantes, con tapa y por debajo de su nivel → Lista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material a medio reprocesar queda entregado por escrito → List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y textiles limpios contados para las citas del día → Lista de ap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s superficies de cada estación se pasan tras el último servicio → List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Firma legible, nombre y hora de quien recorrió el local → Vale en am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Qué renglón no se cumplió y quién lo resolvía → Vale en amb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cesta de textiles usados quedó vaciada según el acuerdo interno → Lista de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renglón bien puesto evita dos discusiones: quién lo hace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Metí las hojas de navaja que asomaban en una bolsa abierta y la dejé en el bote de l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pretar o vaciar un contenedor de punzocortantes es el movimiento que produce el pinchazo, y pasarlo a una bolsa abierta lo mete en la corriente municipal. Al llegar a su límite se asegura el cierre y no se abre ni se va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33 – NOM-087-SEMARNAT-SSA1-2002, cl. 6.2.1 y 6.2.2 inciso b;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6-checklist-apertura-cierr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3 de 3).]]></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esta semana las dos hojas de tu local. Empieza por el cierre, que es donde se acumulan los pendientes: cinco bloques, nueve renglones, columna de correcciones y una línea de firma. Después la apertura, más corta: qué tiene que estar listo antes de la primera cita. Cuélgalas donde ocurre el gesto y ponles lápiz. El próximo lunes, cuenta qué renglón se marcó menos de tres veces y pregúntate si el problema era el renglón o e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as dos 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as dos 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hojas produc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lista de apertura —estaciones, textiles, agua, contenedor, productos con fecha— y una de cierre —reproceso pendiente, residuos, contenedor, superficies, orden—, ambas con firma, hora y columna de corr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renglón con adjetivos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se puede marcar con sí o no: dos personas lo interpretan distinto y ambas creen haber cumplido. Se reescribe con un objeto, una cantidad o un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guía de autoverificación de COFEPRIS de 2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herramienta federal para facilitar una autoverificación estructurada y que los prestadores identifiquen áreas de mejora. Es una expectativa verificable, no una sanción, y su aplicación a tu local depende de si prestas o no servicios de atención méd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no puedes afirmar desde este 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exige tu municipio fuera de la Ciudad de México, cuánto cuesta un trámite o qué multa hay por incumplirlo, y qué empresa autorizada retira tus residuos: no hay fuente verificada en el registro. Se pregunta por escrito y se archiv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6-checklist-apertura-cierr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1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1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1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1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1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1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1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1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0 de 1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11 de 1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8981" r:id="rId1"/>
    <p:sldLayoutId id="2481998982" r:id="rId2"/>
    <p:sldLayoutId id="2481998983" r:id="rId3"/>
    <p:sldLayoutId id="248199898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79905d54061a8b2fa9345cb7e3e45a3ebc920fdcfecb4781.jpg"/>
  <Relationship Id="rId3" Type="http://schemas.openxmlformats.org/officeDocument/2006/relationships/hyperlink" Target="https://saludyestetica.lumbre.lat/object/sye-c13-r01-oa06-checklist-apertura-cierr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3-r01-oa06-checklist-apertura-cierre" TargetMode="External"/>
  <Relationship Id="rId4" Type="http://schemas.openxmlformats.org/officeDocument/2006/relationships/hyperlink" Target="https://saludyestetica.lumbre.lat/object/sye-c13-r01-oa06-checklist-apertura-cierre"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3-r01-oa06-checklist-apertura-cierre" TargetMode="External"/>
  <Relationship Id="rId4" Type="http://schemas.openxmlformats.org/officeDocument/2006/relationships/hyperlink" Target="https://saludyestetica.lumbre.lat/object/sye-c13-r01-oa06-checklist-apertura-cierre"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3-r01-oa06-checklist-apertura-cierre" TargetMode="External"/>
  <Relationship Id="rId4" Type="http://schemas.openxmlformats.org/officeDocument/2006/relationships/hyperlink" Target="https://saludyestetica.lumbre.lat/object/sye-c13-r01-oa06-checklist-apertura-cierre" TargetMode="External"/>
  <Relationship Id="rId5"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hyperlink" Target="https://saludyestetica.lumbre.lat/object/sye-c13-r01-oa06-checklist-apertura-cierre"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6-checklist-apertura-cierre" TargetMode="External"/>
  <Relationship Id="rId3" Type="http://schemas.openxmlformats.org/officeDocument/2006/relationships/notesSlide" Target="../notesSlides/notesSlide9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s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rific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per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err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3-r01-oa06-checklist-apertura-cierr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dos listas usables para el propio establecimiento —una de apertura y otra de cierre— con renglones que se marcan con sí o no, firma y hora de quien revisa, una columna para lo que no se cumplió y un ciclo semanal de lectura. La lista se presenta como herramienta de orden y de registro: no como garantía sanitaria, no como permiso y no como sustituto de los trámites que corresponden a cada municipio o ent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6 y cierre del curso 13. Junta las lecciones anteriores en dos hojas: qué se revisa al abrir, qué se revisa al cerrar y quién lo firma. Incluye la guía de autoverificación de COFEPRIS de 2025 como herramienta voluntaria —una expectativa verificable, no una sanción—, el límite de alcance de la NOM-045 y un ejemplo local, la Ciudad de México, para mostrar que los avisos de apertura y el uso de suelo son materia loc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hecklist · apertura · cierre · registro · autoverificacion · trm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lista de verificación de apertura y cierr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0]]></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servicios de belleza —barberías, salones, manicura, podología estética, tatuaje y centros de estética— y quien abre un establecimiento de estos. Nivel intermedio. Ninguna lección de este curso habilita para ejercer una profesión sanitaria, y los trámites de apertura, sanitarios y fiscales de un local se verifican en el municipio o alcaldía y en la entidad federativa correspondien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lista de verificación de apertura y cierr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local de dos sillones hay una hoja plastificada detrás del espejo desde marzo. Dice «limpiar» y «ordenar», tiene cuatro renglones y ninguna firma. Nadie la llena: no porque el equipo sea descuidado, sino porque esa hoja no le dice a nadie qué mirar, en qué orden, con qué criterio ni qué hacer cuando algo no está. En el mismo local, la persona que abre por las mañanas decide cada día una ruta distinta: hoy empieza por el lavabo, mañana por los textiles, y al cerrar deja el material de pedicura a medio procesar en la cubeta porque no quedó escrito que eso era suy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lista de verificación de apertura y cierr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listas bien escritas resuelven los dos problemas. No añaden trabajo: le quitan la improvisación al trabajo que ya se hace todos los días. En esta lección vas a escribir dos hojas para tu propio establecimiento —una de apertura y una de cierre— con renglones que se marcan con sí o no sin consultar a nadie, una columna para lo que no se cumplió y una firma con hora. Y vas a dejar claras las tres cosas que una lista no es: no es un permiso, no es una certificación y no es una promesa de que nada va a pasar.]]></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manera más barata de que tu local abra siempre igual, cierre siempre igual y pueda explicar qué hiz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lista no es un adorno: es el mismo final de día para todo el equip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ocal puede tener buena técnica y terminar cada día de una manera distinta. Eso es lo que cierra una lista. No enseña higiene —eso ya está en las lecciones anteriores— sino que fija un orden de revisión que se repite: qué se mira primero, qué se mira después, quién lo mira y dónde queda la constanci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hojas, una de apertura y otra de cierre, convierten la memoria de una persona en el procedimiento del equipo. Hacen que quien entra a la tarde empiece sabiendo en qué estado quedó el material, qué falta y a quién le tocaba terminar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lista no es un adorno: es el mismo final de día para todo el equip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e devuelven a la dueña del local algo que vale más que una visita de supervisión: poder saber cómo cerró el local el martes pasado sin haber esta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lista no es un adorno: es el mismo final de día para todo el equip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ecir desde ahora lo que una lista no hace. No sustituye el criterio técnico: si un artículo no tiene instrucción de reproceso, anotarlo en la hoja no lo vuelve reutilizable. No es un permiso ni una certificación: la hoja llena no convierte el local en un establecimiento en regla ni acredita nada ante una autoridad. Lo que sí hace es documentar que alguien recorrió el local en un orden, que marcó lo que estaba, que escribió lo que faltaba y que quedó el nombre de quién lo resolvía. Un registro es eso: lo que permite explicar después qué se hizo, si alguien lo pregu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apertura: lo que debe estar antes de la primera ci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pertura se escribe por estaciones, no por deseos. Estación de corte, camilla, mesa de manicura, lavabo, anaquel de textiles, contenedor de punzocortantes y punto de insumos. Cada renglón es una frase que se marca con sí o no sin consultar a nadie: hay hojas de navaja nuevas para los cortes previstos; el contenedor está puesto, con tapa y por debajo de su nivel de llenado; los textiles limpios están contados, cubiertos y fuera del piso. Un renglón con adjetivos —todo limpio y ordenado— no se puede firmar de verdad: dos personas lo interpretan distinto y las dos tienen razón, y ninguna de las dos sabe si cumpli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apertura: lo que debe estar antes de la primera ci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bloque de la apertura son el agua y los productos. Jabón, toallas desechables, agua corriente disponible, el producto de reproceso con su etiqueta a la vista y sin la fecha de apertura vencida, y cada insumo que ya se abrió rotulado con la fecha en que se abrió. Esa última línea es práctica del establecimiento, no una obligación copiada de una norma: lo que el envase manda es cómo se usa el producto y qué leyendas trae (F-004 – NOM-141-SSA1/SCFI-2012, cl. 1.1; consultado 2026-10-25). Cuando algo falta, la regla de apertura se escribe igual para todos: ese servicio no arranca hasta sustituir el artículo o mover la ci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apertura: lo que debe estar antes de la primera ci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0]]></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una lista de verificación y qué n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lista de verificación es un documento que recuerda los pasos de un procedimiento y permite comprobar que se hicieron; sirve para reducir los errores que vienen de los límites de la memoria. En este curso es eso: orden y registro. No es un permiso de apertura, no es una constancia sanitaria, no es una certificación y no sustituye el criterio técnico sobre qué artículo se reutiliza y cuál n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apertura: lo que debe estar antes de la primera ci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e curso no te puede deci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exige tu municipio fuera de la Ciudad de México, qué costo tiene un trámite, cuánto tarda una autorización y cuál es la multa por un incumplimiento. Nada de eso quedó verificado en el registro de fuentes de la casa: hay huecos n.º 7 y n.º 15. La respuesta se pide por escrito a la autoridad local y estatal correspondiente y se archiva junto a las hojas de la lista, con su fec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apertura: lo que debe estar antes de la primera ci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0]]></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renglón sol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e cada renglón de tu lista en voz alta y pregúntate si una persona nueva podría marcarlo sin preguntarle nada a nadie. Si necesita preguntar «¿esto ya está listo?» o «¿cuánto es bastante?», el renglón está mal escrito. Reescríbelo con un objeto, una cantidad o un lugar: el contenedor, la tapa, la fecha, el anaquel cerra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cierre: el día no termina cuando se apaga la luz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tiene cinco bloques y se recorren siempre en el mismo orden. Reproceso pendiente: qué material quedó a medio procesar, dónde espera y quién lo termina. Residuos: la corriente municipal salida y la corriente con sangre en su envase identificado, sin bolsas abiertas junto a la puert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enedor de punzocortantes: tapa asegurada, nivel de llenado anotado, nada que asome y nada que alguien tenga que apretar mañana. Superficies: estaciones, lavabo y mesa donde se preparan los productos, con el producto que su propia etiqueta indica para ese materi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cierre: el día no termina cuando se apaga la luz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orden final: silla despejada, charolas recogidas, llaves y ventanas como corresponde al loc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cierre: el día no termina cuando se apaga la luz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no es limpiar: es dejar el local en condiciones de ser abierto mañana por otra persona. Por eso la hoja de cierre lleva dos columnas que la de apertura no necesita. Una de entrega —qué quedó pendiente, para quién es y qué pasa si no se hace— y una de firma, con nombre legible y hora. Un cierre firmado sin recorrer el local sale peor que un cierre sin firma: educa al equipo a leer la hoja como trámite y deja el registro vacío de lo único que valía, que era la observación. Y un cierre firmado por quien no estaba, con la hora del turno anterior, borra la utilidad de la semana comple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cierre: el día no termina cuando se apaga la luz]]></a:t>
            </a:r>
          </a:p>
        </p:txBody>
      </p:sp>
      <p:pic>
        <p:nvPicPr>
          <p:cNvPr id="3" name="" descr="De la hoja a la firma: cinco pasos de una lista que se usa">
            <a:hlinkClick r:id="rId3" tooltip="De la hoja a la firma: cinco pasos de una lista que se us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ista vive mientras alguien la escriba, la marque y la le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6-checklist-apertura-cierre"/>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rma, fecha y corrección: cómo se usa una lista de verd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se firma al terminar el recorrido, nunca al empezar ni por adelantado, con nombre legible y hora. Ese dato pequeño hace dos cosas: atribuye la revisión a una persona concreta y ordena en el tiempo las dos revisiones de un mismo día cuando hay turnos. Si un renglón no se cumple, no se borra, no se deja en blanco y no se marca con una raya: se escribe qué pasaba, quién lo resolvía y cuándo se esperaba resuelto. El renglón incumplido no es una falta de quien revisa; es información sobre el local, y muchas veces es la única información que llega hasta la persona que decide. Por eso la columna de correcciones es la parte útil de la lis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rma, fecha y corrección: cómo se usa una lista de verd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que hace que la lista mejore es semanal y dura quince minutos. Se juntan las hojas de la semana y se buscan los renglones que fallaron más de una vez. Con esos renglones hay tres salidas, y ninguna es regañar a alguien: se divide el renglón en dos, se cambia la redacción para que se pueda marcar sin preguntar, o se mueve el objeto que impide cumplirlo. Las hojas se guardan en una carpeta del local, con las fechas a la vista. Si una hoja se pierde, se anota que se perdió: el registro no se reconstruye de memoria, y decirlo también es parte del registr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rma, fecha y corrección: cómo se usa una lista de ver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lee cada renglón de las dos listas y qué se hace cuando no se cumple. La última columna es la que convierte la hoja en un regis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3248025"/>
                <a:gridCol w="2867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glón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que esté cumpl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si no l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tación está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perficie y herramienta pasadas con el producto que su propia etiqueta indica para ese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ite el proceso antes de la cita o se mueve la cita; no se atiende a med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terial de un solo uso está su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hoja, lanceta o consumible nuevo para cada persona prevista en la 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servicio no se da con un artículo reaprovechado: se pospone hasta surt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0]]></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3248025"/>
                <a:gridCol w="2867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glón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que esté cumpl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si no l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nedor rígido está en su p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junto a la estación donde se usa la hoja, con tapa y debajo de su nivel de lle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loca antes de abrir; si ya llegó a su límite, se asegura el cierre y se ano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textiles rinden para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o por persona prevista, y el resto en bolsa cerrada y fuera del p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tiva el juego de reserva o se ajusta la agenda; se anota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0]]></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3248025"/>
                <a:gridCol w="28670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nglón de la li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 que esté cumpli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si no lo está]]></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está vencido ni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insumo abierto lleva escrita la fecha de apertura y su término sigue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tira de la estación y se anota en el control de insumos d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quedó fir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a legible, hora y nombre de quien recorrió el local completo, no de quien llegó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a el día por cerrado: se busca a quien revisa y se anota por qué falt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autoridad: autoverificación, alcance y un ejemplo loc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isión Federal para la Protección contra Riesgos Sanitarios publicó el 15 de mayo de 2025 una guía de autoverificación para establecimientos de atención médica con fines estéticos sin procedimientos quirúrgicos.]]></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ropósito, en sus propias palabras, es facilitar una «autoverificación estructurada» para que los prestadores de servicios «identifiquen áreas de mejora» (F-008 – COFEPRIS, guía de autoverificación; consultado 2026-10-25). Es una herramienta de cumplimiento, no una sanción: nadie multa por no tener la guía resuelta, y llenarla no otorga ningún permi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autoridad: autoverificación, alcance y un ejemplo loc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isma página federal, la ficha del trámite define el aviso de funcionamiento como la «notificación inicial que permite operar legalmente un establecimiento de servicios de salud» (clave COFEPRIS-05-036).]]></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ímite de alcance se nombra, no se omite. La NOM-045-SSA2-2005 es de observancia obligatoria en todas las instituciones de atención que prestan servicios médicos, y está en proceso de sustitución: un establecimiento estético sin atención médica queda fuera de su campo de aplicación, y decirlo sirve tanto como citarla (F-018 – NOM-045-SSA2-2005, c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autoridad: autoverificación, alcance y un ejemplo loc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2; consultado 2026-10-25).]]></a:t>
            </a:r>
          </a:p>
        </p:txBody>
      </p:sp>
      <p:sp>
        <p:nvSpPr>
          <p:cNvPr id="8" name=""/>
          <p:cNvSpPr txBox="1"/>
          <p:nvPr/>
        </p:nvSpPr>
        <p:spPr>
          <a:xfrm>
            <a:off x="514350" y="15525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a apertura del local, el ejemplo es local: en la Ciudad de México, el artículo 35, fracción XIV de su Ley de Establecimientos Mercantiles lista «los salones de belleza y peluquerías» entre los giros de bajo impacto, que operan mediante aviso ingresado al Sistema y con el aviso impreso y firmado en el establecimiento (F-025; consultado 2026-10-25).]]></a:t>
            </a:r>
          </a:p>
        </p:txBody>
      </p:sp>
      <p:sp>
        <p:nvSpPr>
          <p:cNvPr id="9"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receta nacion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autoridad: autoverificación, alcance y un ejemplo local]]></a:t>
            </a:r>
          </a:p>
        </p:txBody>
      </p:sp>
      <p:pic>
        <p:nvPicPr>
          <p:cNvPr id="3" name="" descr="Las dos listas y el ciclo, columna por columna">
            <a:hlinkClick r:id="rId3" tooltip="Las dos listas y el ciclo, columna por column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revisa, qué pasa si falta y quién firm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6-checklist-apertura-cierre"/>
              </a:rPr>
              <a:t><![CDATA[Ver imagen original en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e hoy tus dos listas: ocho renglones que se marcan sol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escritura cabe en cinco líneas y se puede aplicar esta tarde. Entre ocho y doce renglones por lista, ni más: una hoja de treinta renglones se abandona en la semana dos. Cada renglón descubre un hecho observable, no una intención. Cada renglón tiene un rol asignado, no un nombre propio, para que el turno de la mañana y el de la tarde lean lo mismo. Hay una columna de correcciones y una línea final de firma con hora. Y la hoja está colgada donde se hace el gesto: junto al anaquel y junto a la puerta de salida, no guardada en una carpeta del fondo que solo una persona cono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e hoy tus dos listas: ocho renglones que se marcan sol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primeras tres semanas la lista se va a parecer a su local, y eso significa que algo va a sobrar y algo va a faltar. Un renglón no se va a poder marcar, otro se va a duplicar con el de al lado y el de los textiles va a resultar demasiado largo para una sola casilla. Nada de eso es un fracaso: es la hoja ajustándose. El resultado esperado no es tener un papel bonito ni una pared decorada: es abrir siempre igual, cerrar siempre igual y poder explicar qué se hizo. Una lista no promete que no vaya a pasar nada; reduce el riesgo y deja constancia de lo que sí se hiz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Procedimiento: arma tus dos listas en una tard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s momentos, no las tarea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pensar en renglones, anota los momentos del día: apertura, entre citas, cierre y revisión semanal. La lista se organiza por momento porque así es como trabaja el equipo. Si un mismo gesto aparece en dos momentos, decide en cuál se hace y bórralo del otro: una hoja con duplicados se llena a medias y se discute en el turno de la tar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Procedimiento: arma tus dos listas en una tard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vierte cada queja en un rengl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las últimas dos semanas: qué se olvidó, en qué llegaste tarde, qué encontró alguien sin terminar. Cada una de esas cosas es un renglón posible. Escríbelas con el objeto, el lugar y el estado: el contenedor con tapa, los textiles contados y cubiertos, el producto con la fecha de apertura. Nada de «revisar» o «verificar que todo esté bi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Procedimiento: arma tus dos listas en una tard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les sí o no a todos los renglon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cada renglón y pregúntate si se puede marcar sin consultar a nadie ni medir nada con instrumentos. Los renglones que no pasan esa prueba se reescriben o se dividen en dos. Un renglón que exige preguntar es un renglón que nadie va a firmar: se convierte en costumbre de una sola persona y desaparece cuando esa persona fal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Procedimiento: arma tus dos listas en una tard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signa roles y escribe la columna de correccion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renglón lleva un rol: apertura, estación uno, estación dos, cierre, lavado. Un renglón sin dueño se cumple cuando alguien tiene tiempo. Al final de la hoja, dibuja una columna con tres casillas: qué pasaba, quién lo resolvía y cuándo se esperaba resuelto. Ahí es donde la lista deja de ser decoración y empieza a ser informació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Procedimiento: arma tus dos listas en una tard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élgala donde ocurre el gest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 apertura junto a la puerta o al anaquel de textiles; la de cierre junto al lavabo o al interruptor general, donde alguien pasa de todos modos. Lápiz atado con un cordón, no guardado en un cajón. Si la hoja vive lejos de donde se revisa, la gente la llena de memoria al final del día, que es justamente cuando ya no se ve na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Procedimiento: arma tus dos listas en una tard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la lectura semanal y el archiv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enda quince minutos fijos a la semana para juntar las hojas, contar qué renglones fallaron más de una vez y cambiar alguno. Reserva una carpeta del local para las hojas llenas, con las fechas a la vista. Si un día no hay hoja, se anota que no hubo hoja: un registro con huecos declarados sigue siendo un registro; uno reconstruido de memoria ya no sir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Caso trabajado: la hoja que sí se usó (caso ficticio, nombres inventados) · Paso 1 de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local de nombre inventado, «Tres Esquinas», con dos estaciones de corte, una mesa de manicura y una camilla de pedicura. Atienden dos personas, Rocío abre y Beto cierra. Nunca hubo lista: cada quien hacía su ruta y el material de pedicura quedaba a medio procesar en la cubeta, porque nadie había decidido a quién le tocaba terminarlo. La hoja que existía estaba plastificada detrás del espejo y decía cuatro palabr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Caso trabajado: la hoja que sí se usó (caso ficticio, nombres inventados) · Paso 2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escribió y qué se movió]]></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nce renglones de apertura y nueve de cierre, todos con sí o no, con rol y columna de correcciones. Dos cambios físicos: la hoja de cierre se pegó junto al interruptor de la salida y el contenedor rígido se movió del fondo a la estación de corte. El primer martes, la casilla de textiles quedó sin marcar porque había cuatro toallas limpias para siete citas previstas. El renglón no falló: funcionó. Se sumó un segundo juego de reserva y la agenda quedó redon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hoy tus dos listas: ocho renglones que se marcan solos · Caso trabajado: la hoja que sí se usó (caso ficticio, nombres inventados) · Paso 3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fue a preguntar afue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llevó la lista a la autoridad de su Alcaldía, en la Ciudad de México, y preguntó por escrito dos cosas: si su giro está entre los de bajo impacto y qué aviso debe tener impreso y firmado en el local, y si su establecimiento tiene alguna obligación sanitaria según los actos que realiza. Copió las respuestas en la carpeta donde guarda las hojas. No afirma conocer el trámite: tiene una contestación con fecha, que es lo que este curso puede enseñar a pedi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scribe hoy tus dos listas: ocho renglones que se marcan solos]]></a:t>
            </a:r>
          </a:p>
        </p:txBody>
      </p:sp>
      <p:pic>
        <p:nvPicPr>
          <p:cNvPr id="3" name="" descr="La lista de apertura, en siete renglones">
            <a:hlinkClick r:id="rId3" tooltip="La lista de apertura, en siete renglones"/>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renglón se marca con sí o no, sin adjetiv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6-checklist-apertura-cierre"/>
              </a:rPr>
              <a:t><![CDATA[Ver imagen original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treinta renglones. Una lista larga se abandona en cuanto el día se aprieta. Ocho a doce renglones que sí se marcan valen más que treinta que se saltan. Si algo es crítico, entra; lo demás va al protocol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la hoja de arriba a abajo sin caminar. Firmar de memoria produce una hoja llena y un local igual de desordenado. La firma solo tiene valor si va después del recorrido, con la hora real y con los renglones marcados uno por un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glones con adjetivos. Todo limpio y ordenado no se puede marcar. Dos personas lo interpretan distinto y las dos tienen razón. Se escribe con objetos, cantidades y lugares, para que la respuesta sea la misma en los dos turn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lista como credencial. Escribir en redes que el local «cumple con su lista de verificación certificada» afirma algo que no existe. Lo que se puede decir es qué revisa el equipo, con qué frecuencia y quién firma cada dí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la lista evita las infecciones. Ninguna hoja reduce por sí sola un riesgo biológico: lo reducen las manos, el material, las zonas y el reproceso de las lecciones anteriores. La lista asegura que eso ocurrió y deja consta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renglón necesita una pregunta para marcarse, se reescribe o se divide en d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falta en la apertura, ese servicio no arranca: se sustituye el artículo o se mueve la ci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ierre tiene un renglón sin cumplir, se anota, se escala y el día no se da por cerr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renglón falla más de una vez en la semana, cambia el renglón o cambia el objeto que estorb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0]]></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das de qué trámite te aplica, pregunta por escrito a tu autoridad local y archiva la respuesta con fech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ala a la persona responsable del establecimiento el día en que la lista no se puede marcar por faltantes de insumo, cuando el contenedor de punzocortantes aparece lleno, abierto o sin tapa, cuando queda material a medio reprocesar sin dueño asignado o cuando un mismo renglón falla tres veces en la semana: en esos casos el problema ya no es del turno, es del loc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0]]></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se clava o se corta con un punzocortante usado, se suspende la actividad, se lava la zona con agua y jabón y se acude de inmediato a valoración médica; la indicación clínica, cualquier tratamiento y la decisión sobre estudios los toma un profesional de la salud, no este curso ni el establecimiento. El accidente se registra con fecha, hora, herramienta involucrada y qué se hizo, y se conserva en la misma carpeta que las hoj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0]]></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lega personal de verificación al local, se le pide que se identifique y que muestre la orden correspondiente: en la Ciudad de México ese requisito está escrito en la ley de establecimientos mercantiles, y en tu entidad verifica el equivalente. No se firma nada en blanco, no se entrega una hoja incompleta y se anota quién vino, cuándo y qué revisó.]]></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realmente una lista de verificación de apertura y cierre en un establecimiento de bellez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redita ante la autoridad que el local cumple la normativa sanitari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rdena la revisión en una ruta fija, deja constancia de quién revisó y qué faltó, y hace que el día cierre igual todos los días.]]></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tituye el protocolo de reproceso cuando no hay tiempo de leerl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0]]></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ita las infecciones si se firma sin faltas durante un m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renglón dice «dejar el local todo limpio y ordenado». ¿Cuál es el problem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stá mal escrito: debe decir «todo prolijo y pulcr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marca con adjetivos: dos personas lo interpretan distinto y nadie sabe si cumplió.]]></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falta una cifra de tiempo para la limpiez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s listas de cierre no deben hablar de superfici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ner la lista de apertura y cierre firmada todos los días acredita que el establecimiento cumple la NOM-045-SSA2-2005.]]></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Ciudad de México, los salones de belleza y peluquerías aparecen listados como giro de bajo impacto y operan mediante aviso ante el Siste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de la hoja con lo que aporta al registro del d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irma con nombre y hor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lumna de correcciones]]></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ctura semanal]]></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rpeta con las hojas del mes]]></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 escrito qué faltaba y quién lo resolví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 el renglón que ya no se puede marc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mite explicar cómo cerró el local un día concre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tribuye la revisión a una persona y a un momen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nglón de la lista se escribe para marcarse con ___ o no. La hoja no sustituye la ___ del producto ni el criterio técnico de reproceso. Cada día se firma con nombre y ___, y lo que no se cumplió se anota con quién lo ___.]]></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nglón según la lista en la que debe 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sta de apertu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ista de cierr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ale en amb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ontenedor de punzocortantes, con tapa y por debajo de su nive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aterial a medio reprocesar queda entregado por escrit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y textiles limpios contados para las citas del dí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s superficies de cada estación se pasan tras el último servic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irma legible, nombre y hora de quien recorrió el loc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Qué renglón no se cumplió y quién lo resolví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cesta de textiles usados quedó vaciada según el acuerdo intern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 este cierre que describe una práctica incorrect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é el contenedor de punzocortantes: tapado y por debajo de su nivel de llenado.]]></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tí las hojas de navaja que asomaban en una bolsa abierta y la dejé en el bote de la salida.]]></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é qué renglón no se cumplió y quién lo resolvía al abrir.]]></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rmé con nombre y hora después de recorrer las tres estacion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é la cubeta con el material pendiente de reproceso entregada por escri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6-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6-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6-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6-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3-r01-oa06-ex0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3-r01-oa06-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3-r01-oa06-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3-r01-oa06-ex0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les de esta lección con dos hojas escritas para tu local: apertura y cierre, con renglones marcables, roles asignados, columna de correcciones, firma con hora y una cita en el calendario para leerlas cada sema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0]]></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prueba del renglón solo: si para marcar algo tienes que preguntar o medir sin tener cómo, ese renglón todavía está escrito como intención. Rehazlo con un objeto, una cantidad o un lugar, y recorta la lista a doce renglones si se te fue de larg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sta semana las dos hojas de tu local. Empieza por el cierre, que es donde se acumulan los pendientes: cinco bloques, nueve renglones, columna de correcciones y una línea de firma. Después la apertura, más corta: qué tiene que estar listo antes de la primera cita. Cuélgalas donde ocurre el gesto y ponles lápiz. El próximo lunes, cuenta qué renglón se marcó menos de tres veces y pregúntate si el problema era el renglón o el local.]]></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s dos lis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0]]></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552825"/>
                <a:gridCol w="4562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renglones por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 ocho y doce; más largos se abandon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l recorrido, con nombre y h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ce con lo que no se 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marca, se anota quién lo resuelve y se esc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uánto se lee la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ez por semana, quince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una lista no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certificación ni garantía sanit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as dos list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3-r01-oa06-checklist-apertura-cierre"/>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hojas produce esta lec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lista de apertura —estaciones, textiles, agua, contenedor, productos con fecha— y una de cierre —reproceso pendiente, residuos, contenedor, superficies, orden—, ambas con firma, hora y columna de correccion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renglón con adjetivos no sirv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se puede marcar con sí o no: dos personas lo interpretan distinto y ambas creen haber cumplido. Se reescribe con un objeto, una cantidad o un lug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guía de autoverificación de COFEPRIS de 202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herramienta federal para facilitar una autoverificación estructurada y que los prestadores identifiquen áreas de mejora. Es una expectativa verificable, no una sanción, y su aplicación a tu local depende de si prestas o no servicios de atención médic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no puedes afirmar desde este curs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 papel pegado en la puert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exige tu municipio fuera de la Ciudad de México, cuánto cuesta un trámite o qué multa hay por incumplirlo, y qué empresa autorizada retira tus residuos: no hay fuente verificada en el registro. Se pregunta por escrito y se archiva la respuest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hojas, una firma y un ciclo semanal. La apertura te dice si el local estaba listo para la primera cita; el cierre te deja el traspaso escrito para quien llega mañana; la lectura de los lunes convierte en cambio lo que se repite como falla. Nada de eso es una promesa sanitaria: la lista no evita infecciones, no sustituye la etiqueta de un producto ni acredita cumplimiento ante una autoridad.]]></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 hace dos cosas que valen dinero y calma: que el equipo abra y cierre igual aunque usted no esté, y que el local pueda explicar qué revisó y qué corrigió. Los renglones que no se pueden marcar se reescriben; los trámites que no conoces se preguntan por escrito a tu autoridad local y se archivan con fecha. Esta lección describe obligaciones federales, locales o de práctica según la fuente indicada en cada afirmac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8 · COFEPRIS.]]></a:t>
            </a:r>
          </a:p>
        </p:txBody>
      </p:sp>
      <p:sp>
        <p:nvSpPr>
          <p:cNvPr id="9"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o de funcionamiento (trámites) y Guía de Autoverificación para establecimientos de atención médica con fines estéticos sin procedimientos quirúrgicos · https://www.gob.mx/cofepris/documentos/guia-de-autoverificaci on-para-establecimientos-de-atencion-medica-con-fines-estetico s-sin-procedimientos-no-quirurgicos · consulta: 2026-10-25 ·]]></a:t>
            </a:r>
          </a:p>
        </p:txBody>
      </p:sp>
      <p:sp>
        <p:nvSpPr>
          <p:cNvPr id="10"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cance: Ámbito federal, México (COFEPRIS; puede estar delegad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 del 15 de mayo de 2025: facilitar una autoverificación estructurada para que los prestadores identifiquen áreas de mejora. En la ficha COFEPRIS-05-036, el aviso de funcionamiento es la notificación inicial que permite operar legalmente un establecimiento de servicios de salud. Límite: ninguna página nombra «estética, spa o barbería».]]></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Para la vigilancia epidemiológica, prevención y control de las infecciones nosocomiales (c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2, 3.1.13, 3.1.16) · https://www.pediatria.gob.mx/archivos/burbuja/13.1_NOM-045-SSA2-2005.pdf · consulta: 2026-10-25 · alcance: Ámbito federal, México. Campo de aplicación: todas las instituciones de atención que prestan servicios médicos, sectores público, social y privad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gente a la fecha de consulta y en proceso de sustitución (existe un proyecto de norma publicado en el DOF). Límite: un establecimiento estético sin atención médica queda fuera de su campo; se cita como límite, no como obligación del sal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5 · Apertura local del establecimiento: CDMX como ejemplo de jurisdicción local · https://www.congresocdmx.gob.mx/archivo-172ca2c9c744523e0 9d59a87db35f66b5fde63f1.pdf · consulta: 2026-10-25 · alcance: Ámbito local, Ciudad de México y sus Alcaldías; no trasladable a]]></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os municipio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de Establecimientos Mercantiles (Gaceta Oficial 20-01-2011, texto vigente, última reforma 04-08-2023): art. 35 fr. XIV «los salones de belleza y peluquerías» y fr. XV tatuajes; arts. 38 y 39, aviso al Sistema compatible con el uso de suelo; art. 10, Apartado A, frs. II y IV. Trámite CDMX 2160: sin costo.]]></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6 · Aviso de funcionamiento sanitario en CDMX (ámbito sanitario local/delegado) · https://www.cdmx.gob.mx/public/InformacionTramite.xhtml?idTramite=2183 · consulta: 2026-10-25 · alcance: Ámbito local, Ciudad de México, materia sanitaria (Agencia de Protección Sanitaria); trámite en línea. Dirigido a establecimientos que realicen actividades cuya naturaleza conlleve un riesgo sanitario. Sirve para mostrar que el aviso sanitario y el aviso o permiso de apertura local son dos obligaciones distintas y que la autoridad cambia según la entidad.]]></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cl. 1.1, 5.1.8, 5.1.9, 5.3.7) · https://dof.gob.mx/nota_detalle_popup.php?codigo=5269348 · consulta: 2026-10-25 · alcance: Ámbito federal, México, sanitario y comercial. La etiqueta del producto declara cómo se usa y qué leyendas lleva; en esta lección sustenta que los renglones sobre productos se escriban remitiendo a la etiqueta y no a concentraciones o tiempos inventado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33 · NOM-087-SEMARNAT-SSA1-2002, Protección ambiental - Salud ambiental - Residuos peligrosos biológico-infecciosos - Clasificación y especificaciones de manejo · https://dof.gob.mx/nota_detalle_popup.php?codigo=704675 · consulta: 2026-10-25 · alcance: Ámbito federal, México, ambiental y sanitario; DOF 17-02-2003. Sustenta el renglón de cierre sobre el contenedor de punzocortantes: envasado sin mezclar con residuos municipales (cl. 6.2.1) y llenado hasta el 80% con cierre asegurado, sin abrir ni vaciar (cl. 6.2.2, inciso b).]]></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07 · Registro interno de fuentes de la casa: hueco n.º 7, requisitos municipales fuera de la CDMX no verificados · consulta: 2026-10-25 · alcance: Nota interna de alcance, no una fuente jurídica. No existe registro federal de licencia de apertura: es materia local y sólo se verificó el caso de la Ciudad de México. Por eso la lección pregunta y remite a la autoridad local en vez de redactar un paso a paso nacional.]]></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15 · Registro interno de fuentes de la casa: hueco n.º 15, montos de multas y cuotas sin verificar en su fuente de vigencia · consulta: 2026-10-25 · alcance: Nota interna de alcance, no una fuente jurídica. Ningún monto de sanción se verificó en la fuente que lo mantiene vigente, así que la lección no publica cifras de multas ni costos de trámites.]]></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6-checklist-apertura-cierre"/>
              </a:rPr>
              <a:t><![CDATA[Tu lista de verificación de apertura y cierr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abiertas y verificadas el 2026-10-25. Revisión editorial: 2026-10-25, sí realizada. Revisión por un profesional sanitario: no realizada, pendiente; queda pendiente en particular la redacción del apartado de accidente con punzocortante y la verificación del ejemplo local de la Ciudad de México, que cambia según alcaldía, giro y uso de suelo. Material de formación general: no habilita para ejercer una profesión sanitaria, no sustituye una consulta, no tramita permisos y no acredita cumplimiento sanitario algu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2026-10-26T02:45:08Z</dcterms:created>
  <dcterms:modified xsi:type="dcterms:W3CDTF">2026-10-26T02:45:08Z</dcterms:modified>
  <dc:title>Tu lista de verificación de apertura y cierre</dc:title>
  <dc:description>Presentación editable del OA «Tu lista de verificación de apertura y cierre». Enlace: https://saludyestetica.lumbre.lat/object/sye-c13-r01-oa06-checklist-apertura-cierre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