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limpias y sucias, y qué hacer con los residuos»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limpias y sucias, y qué hacer con los residuos»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onas limpias y sucias, y qué hacer con los residuos»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zonas en un espacio que suele tener un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rculación: lo limpio no cruza lo sucio» (2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rculación: lo limpio no cruza lo sucio» (3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rculación: lo limpio no cruza lo sucio» (4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irculación: lo limpio no cruza lo sucio» (5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orrientes de residuo, no una bolsa»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orrientes de residuo, no una bolsa»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corrientes de residuo, no una bolsa»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guante al contenedor: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paración se hace en el punto donde se genera el resid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NOM-087 leída con precis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NOM-087 leída con precis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ntenedor rígido: cuál, dónde, quién lo cierra y cuándo está lleno»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ntenedor rígido: cuál, dónde, quién lo cierra y cuándo está lleno»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zonas y su fro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ocurre en cada una y qué no debe entra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a lección no afirma, a propósito»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ibuja el plano con los servicios en mar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hoja, marca la puerta, los sillones, el lavabo, el anaquel de textiles, el punto donde se arma la herramienta y el bote de basura. Después dibuja con dos colores dos recorridos: el de quien atiende y el del descarte. Si los dos colores se cruzan más de una vez, ahí está tu problema, y no se resuelve con más voluntad: se resuelve moviendo 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Nombra las cuatro zonas y ponles fronter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o, lavado, material sucio y material limpio. Cada una necesita un marcador que un cliente nuevo entienda: una charola, una cubeta con pedal, un anaquel con cierre, un rótulo. La frontera no la pone el piso: la pone el objeto. Sin objeto, a las dos semanas las cuatro zonas vuelven a ser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loca el contenedor rígido en el punto de gen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enedor de punzocortantes vive al lado de donde se usa la hoja, a la altura de la mano que trabaja, con la abertura hacia arriba y sin que nadie tenga que inclinarse. La norma permite a los generadores de Nivel I ubicar los contenedores donde más les acomode mientras no obstruyan accesos (cl. 6.3.1); fuera de ese campo, el mismo criterio sigue siendo e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a bolsa municipal de la corriente con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botes, dos bolsas, dos rutas. En el de la corriente con sangre se anota qué se metió y cuándo, y la bolsa no se abre ni se comprime. La regla de la norma es no mezclar los RPBI con residuos municipales o peligrosos durante el envasado (cl. 6.2.1): en la práctica eso significa que la gasa va a su envase identificado y el papel al bote normal, en el mismo gesto,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las reglas del llenado, el cierre y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nivel de llenado dispara el cierre, quién asegura la tapa, quién firma la salida del contenedor y cada cuánto se retira son acuerdos internos configurables. Se escriben con rol, no con nombre propio, para que el turno de la tarde y el de la mañana lean lo mismo. El límite que declara la norma para los recipientes de punzocortantes es el 80% de su capacidad, con cierre permanente y sin reabrirlos (cl. 6.2.2, inciso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trazar las zonas y la ruta del residuo en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epara el folder de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der con cuatro anexos: el plano con las zonas, el protocolo de la lección 4, la hoja de registro de contenedores y las respuestas que dio la autoridad estatal, con fecha. Nada de este folder es una promesa de cumplimiento; es la evidencia de que el establecimiento preguntó, y de qué le contest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ón debajo del anaquel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local de dos sillones, nombre inventado «Esquina Norte», atiende cortes con navaja y pedicura. En el suelo, debajo del anaquel de toallas limpias, hay una caja de cartón con hojas usadas y gasas con una mancha seca. La persona que lava los textiles pasa dos veces por día junto a esa caja y apoya los fardos limpios en el borde de la mesa de la pedi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ón debajo del anaquel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mueve y qué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ambios físicos y dos por escrito. Físicos: el cartón desaparece y se sustituye por un contenedor rígido con tapa junto al sillón uno; la cubeta de material sucio se va al lado del lavabo; el anaquel de limpios se cierra y se despeja su borde. Escritos: la hoja de cierre del día con la firma de quien revisa el llenado y un párrafo en el protocolo interno que dice quién asegura el cierre y qué se hace cuando el contenedor llega a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artón debajo del anaquel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pregunta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el local realiza servicios que pueden generar punzocortantes con sangre, la responsable acude a la autoridad estatal de su entidad y pregunta por escrito si su establecimiento entra en el campo de la NOM-087 por los actos que realiza, cómo se declara su generación y quién puede retirar el contenedor lleno. Las respuestas se archivan con fecha. Nadie en el local afirma conocer el trámite: alguien fue, preguntó y guardó la contestación, que es otra manera de estar más cerca de un cumplimient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erre de la zona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al terminar el último servici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su servicio genera punzocortantes con sangre, asume el manejo de RPBI y consulta a su autoridad estatal: la norma mide el alcance por el acto, no por el rótul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rma define al generador como el lugar que, cualquiera que sea su denominación, presta servicios de atención médica, y enumera navajas y lancetas como punzocortantes; por eso la pregunta correcta es qué actos se realizan, no cómo se llama 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 NOM-087-SEMARNAT-SSA1-2002, punto 1 y cl. 3.7, 4.4 y 4.5.1; DOF 17-02-2003; vigente según el catálogo oficial;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hoja al contenedor rígido de punzocortantes y la gasa a la corriente con sangre, separadas en el punto de gen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zocortante va a su recipiente rígido con cierre permanente y la gasa goteando sangre va a la corriente de material con sangre; la separación se hace donde se generó, y no se mezclan RPBI con residuos municip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cl. 4.4, 4.5.1 y 6.2.1 (no mezclar durante el envasado);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M-087 describe recipientes con cierre permanente y establece que se llenan hasta el 80% de su capacidad, se aseguran los cierres y no se abren ni se vacían (cl. 6.2.2, inciso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 NOM-087-SEMARNAT-SSA1-2002, cl. 6.2.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fuente verificada de este registro impone ese cierre a un servicio de belleza sin actos de atención médica. Lo que sí funciona es escribir el orden de uso del lavabo, quién lo limpia y cada cuánto, y llevar el enjuague de material lejos del tráfico de clientes. Si una autoridad local pide algo más, se acata y se archiv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pa C: acuerdo interno firmado; F-016 (OSHA, referencia técnica de Estados Unidos, no ley mexicana) sobre el lavado de manos tras el contacto con material contaminado;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 de trabajo → El servicio en curso, con lo necesario 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de lavado → Manos y material que se enju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de material sucio → Lo usado espera su procesamiento, con 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de material limpio → Lo ya procesado, en anaquel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unciones, cuatro posiciones; la frontera la marca un objeto, no u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eneración · permanente · configu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tarde anula el control; el cierre permanente es parte de la especificación del recipiente; y el responsable del cierre, la frecuencia de retiro y el lugar de guarda los define el negoci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cl. 6.2.1 y 6.2.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ortes de uña y cabello seco → Corriente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oja de navaja usada → Punzocort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Gasa goteando sangre → Material con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vase de producto enjuagado → Corriente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nceta de micropuntura → Punzocort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lgodón con una mancha fresca → Material con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pel toalla sin contacto con fluidos → Corriente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es lo que el objeto puede hacer, no su tamaño ni su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irme, apreté las hojas que asomaban para que cupiera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retar el contenido de un contenedor de punzocortantes es el movimiento que produce el pinchazo y rompe el control: al llegar a su límite se asegura el cierre y no se abre ni se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cl. 6.2.2 inciso b (llenado al 80%, cierre asegurado, sin abrir ni vaciar);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5-areas-y-residu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tu local en diez segundos: puerta, sillones, lavabo, anaquel y bote de basura. Traza con un color el recorrido de un descarte con sangre y con otro el de una toalla limpia. ¿Dónde se cruzan? Ese cruce es tu primer cambio físico, y cuesta mover una cub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zon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zon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zon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dos zonas sean realmente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objeto que las separa: tapa, anaquel cerrado, charola, rótulo. Sin objeto, las zonas se vuelven una en menos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separación ocurre en el punto de gen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residuo ya mezclado no se desmezcla: la gasa con sangre dentro de la bolsa municipal ya contaminó esa corriente y expuso a quien la manip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NOM-087 sobre el llenado del contenedor rí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llena hasta el 80% de su capacidad, se aseguran los dispositivos de cierre y no debe abrirse ni vaciarse (cl. 6.2.2, inciso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no puedes afirmar des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mpresa recolectora, qué permiso necesita y qué multa hay por manejar mal el residuo: no hay fuente abierta verificada; se pregunta por escrito a la autoridad estatal y se archiv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5-areas-y-residu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0932" r:id="rId1"/>
    <p:sldLayoutId id="2481990933" r:id="rId2"/>
    <p:sldLayoutId id="2481990934" r:id="rId3"/>
    <p:sldLayoutId id="24819909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3d948d16a860cba3be9422d7ce7c42546f330196021c4991.jpg"/>
  <Relationship Id="rId3" Type="http://schemas.openxmlformats.org/officeDocument/2006/relationships/hyperlink" Target="https://saludyestetica.lumbre.lat/object/sye-c13-r01-oa05-areas-y-residu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5-areas-y-residuos" TargetMode="External"/>
  <Relationship Id="rId4" Type="http://schemas.openxmlformats.org/officeDocument/2006/relationships/hyperlink" Target="https://saludyestetica.lumbre.lat/object/sye-c13-r01-oa05-areas-y-residuo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3-r01-oa05-areas-y-residuos" TargetMode="External"/>
  <Relationship Id="rId4" Type="http://schemas.openxmlformats.org/officeDocument/2006/relationships/hyperlink" Target="https://saludyestetica.lumbre.lat/object/sye-c13-r01-oa05-areas-y-residuo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3-r01-oa05-areas-y-residuos" TargetMode="External"/>
  <Relationship Id="rId4" Type="http://schemas.openxmlformats.org/officeDocument/2006/relationships/hyperlink" Target="https://saludyestetica.lumbre.lat/object/sye-c13-r01-oa05-areas-y-residuos"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hyperlink" Target="https://saludyestetica.lumbre.lat/object/sye-c13-r01-oa05-areas-y-residuos"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5-areas-y-residuos"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Zo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mp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idu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5-areas-y-residu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buir el espacio de trabajo en zonas separadas de servicio, lavado, material sucio y material limpio, separar la corriente municipal de los punzocortantes y del material con sangre, y dejar escritas las reglas del contenedor rígido: cuál, dónde, quién lo cierra y cuándo se da por lle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5 del curso 13. Convierte un local de una sola mesa en cuatro funciones que no se cruzan, y ordena los residuos en dos corrientes con nombre propio. La NOM-087 se cita con precisión: enumera navajas y lancetas como punzocortantes, pero define al generador por prestar servicios de atención médica, así que el alcance se mide por el acto, no por el rótulo del negocio. No se nombra empresa recolectora, ni permiso, ni multa: son huecos del registr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zonas · residuos · punzocortantes · rpbi · nom-087 · circula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limpias y sucias, y qué hacer con los residu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servicios de belleza —barberías, salones, manicura, podología estética, tatuaje y centros de estética— y quien abre un establecimiento de estos. Nivel intermedio. Ninguna lección de este curso habilita para ejercer una profesión sanitaria, y la información de esta lección no sustituye la verificación de los requisitos de su estado o municip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limpias y sucias, y qué hacer con los residu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tiene doce metros: dos sillones, un lavabo compartido con el baño de clientes, un anaquel con toallas limpias y, en el suelo debajo del anaquel, una caja de cartón con las hojas de navaja de la semana. Nadie decidió ese desor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limpias y sucias, y qué hacer con los residu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ió porque el espacio se diseñó por la venta y no por el flujo: la clienta entra donde se guarda lo limpio, quien corta se mueve hacia el lavabo donde alguien se lava las manos, y el descarte cruza todo el local en una bolsa suelta para salir por la misma puerta por la que entra la siguiente persona. En higiene de un servicio de belleza, el problema casi nunca es la buena voluntad: es la geografía. Esta lección hace dos cos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onas limpias y sucias, y qué hacer con los residu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reparte ese local en cuatro funciones —trabajo, lavado, material sucio y material limpio— que no se tocan y que una persona nueva puede seguir sin explicación. Segundo, separa los residuos en dos corrientes y pone nombre a la que sí importa: lo que puede pinchar y lo que puede gotear sang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zonas en un espacio que suele tener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tiene cuatro funciones aunque el local tenga un solo ambiente. Zona de trabajo: la silla, la cama, la mesa donde se apoya lo que se va a usar ahora. Zona de lavado: el lavabo donde quien atiende se lava las manos y donde se enjuaga material; conviene que sea un lavabo distinto al del baño de clientes, y si no lo es, se escribe el orden de uso. Zona de material sucio: el punto donde lo usado espera su turno, con tapa y con identificación visible. Zona de material limpio: el anaquel o gabinete cerrado donde lo ya procesado espera su siguiente ci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zonas en un espacio que suele tener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ocal de doce metros alcanza para las cuatro funciones si se piensan como posiciones y no como cuartos. La zona de lavado puede ser un fregadero dedicado; la de material sucio puede ser una cubeta con tapa de pedal junto a la estación; la de limpio puede ser un módulo cerrado a un metro de distancia. Lo que no funciona es que las cuatro vivan en el mismo metro cuadrado: ahí el material limpio se recoge por encima del sucio, la toalla limpia se apoya en la esquina húmeda del lavabo y nadie ve el error hasta que alguien lo paga. La palabra que ordena todo esto es una sola: sepa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rculación: lo limpio no cruza lo suc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zonas se dibujan en el aire con trayectorias. En un servicio bien organizado la sangre del descarte recorre un camino corto y directo hacia el contenedor rígido, y el material limpio recorre otro distinto desde el anaquel cerrado hasta la silla. Cuando los dos caminos se cruzan en el mismo punto —el pasillo entre el sillón dos y el lavabo— la contaminación ya no depende de la suerte. La solución casi nunca es ampliar el local: es fijar sentido único, mover la cubeta de material sucio al lado de donde se genera y sacar el descarte por una puerta distinta o en un recipiente con tapa, cargado por quien no está atendie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rculación: lo limpio no cruza lo suc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reglas de circulación que se pueden escribir en una tarjeta y sostener todo el día. Nada se transporta suelto: lo que espera procesamiento viaja en recipiente con tapa, y lo limpio viaja cubierto. Nada se pasa por encima de otra cosa: la mano que toma la toalla limpia no pasa sobre la cubeta de usados. Y nada se trasvasa: una bolsa llena no se vacía para hacerla caber, y un contenedor de punzocortantes no se abre para apretar lo que ya adentro está. Las tres reglas son para todo el equipo, incluido el de medio tiempo y quien llega de reemplaz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rculación: lo limpio no cruza lo suc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RPBI y qué n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PBI es una categoría de residuo definida por la NOM-087-SEMARNAT-SSA1-2002 (federal), no una marca de bolsa roja. Su campo de aplicación se define por prestar servicios de atención médica: un servicio de belleza sin actos de atención médica no entra en la definición de generador de la cláusula 3.7, y en cuanto aparecen esos actos la conversación con la autoridad camb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rculación: lo limpio no cruza lo suc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sas que nadie puede afirmar en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empresa puede retirar su contenedor, qué permiso necesita ese prestador y cuál es la multa por manejar mal el residuo. Ninguna de las tres tiene fuente abierta verificada en el registro de la academia; se resuelven con su autoridad estatal y quedan anotadas por escrito en su expediente inter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irculación: lo limpio no cruza lo suc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recorri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onometra el trayecto de una hoja de navaja usada: desde que cae hasta que queda dentro del contenedor rígido. Si son más de tres pasos, si cruza el área de lavado o si alguien tiene que cargarla en la mano más de dos segundos, el problema es la geografía del local, no el perso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rrientes de residuo, no una bol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orriente es la municipal: cabello, recortes de uña, papel, envases vacíos enjuagados, algodón y gasa que no tuvieron contacto con sangre ni con fluidos. La segunda es la que cambia el manejo: los punzocortantes usados y el material de curación empapado, saturado o goteando sangre (F-033 – NOM-087-SEMARNAT-SSA1-2002, c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rrientes de residuo, no una bol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4 y 4.5.1, DOF 17-02-2003; consultado 2026-10-25). La cláusula 4.5.1 no habla en abstracto: enumera tubos capilares, navajas, lancetas, agujas de jeringa desechables, agujas hipodérmicas, de sutura, de acupuntura y para tatuaje, bisturís y estiletes de catéter. Un local con navajas y lancetas tiene, objeto por objeto, punzocortantes en la ma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rrientes de residuo, no una bol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técnica de Estados Unidos añade el criterio con el que se decide sin dudar: las precauciones universales tratan toda sangre como potencialmente infecciosa, porque distinguir a simple vista no es posible (F-016 – OSHA, 29 CFR 1910.1030; consultado 2026-10-25; es referencia técnica, no ley mexican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la segunda consecuencia práctica y es la más barata de todas: la separación se hace en el punto de gener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rrientes de residuo, no una bol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tira a la bolsa común y luego se descubre no se corrige: ya contaminó la bolsa, la basura municipal y a quien la maneja, que es otra razón por la que esta lección insiste en tener el contenedor rígido al lado de la silla y no al fondo del loc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corrientes de residuo, no una bolsa]]></a:t>
            </a:r>
          </a:p>
        </p:txBody>
      </p:sp>
      <p:pic>
        <p:nvPicPr>
          <p:cNvPr id="3" name="" descr="Del guante al contenedor: cinco movimientos">
            <a:hlinkClick r:id="rId3" tooltip="Del guante al contenedor: cinco movimien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paración se hace en el punto donde se genera el residu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5-areas-y-residuo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NOM-087 leída con pr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 donde más se exagera y donde este curso se apega al texto.]]></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087-SEMARNAT-SSA1-2002 es de observancia obligatoria para los establecimientos que generen residuos peligrosos biológico-infecciosos y para los prestadores de servicios a terceros relacionados con ellos, y define a los establecimientos generadores como los lugares que, «cualquiera que sea su denominación», estén relacionados con servicios de]]></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y presten servicios de atención médica (F-033, punto 1 y c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NOM-087 leída con pr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7; consultado 2026-10-25). La norma también mide la sangre: los RPBI son materiales generados durante los servicios de atención médica que contienen agentes biológico-infecciosos (cl. 3.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NOM-087 leída con pr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ído así, el alcance se mide por el acto, no por el rótulo del negocio. Redacción correcta para un salón: si su servicio genera punzocortantes con sangre, asuma el manejo de RPBI y consulte a su autoridad estatal; no espere a que alguien le diga si su letrero dice estética, spa o consultorio. La norma clasifica a los generadores por nivel —camas, muestras diarias o kilogramos al mes, con el rango de 25 a 100 kilogramos mensuales en el Nivel II (tabla 1)— y fija un almacenamiento temporal máximo de 30, 15 y 7 días según nivel (cl. 6.3.3). Qué le aplica a su establecimiento y con qué periodicidad: se verifica con la autoridad de su enti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NOM-087 leída con pr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iente de residuo según lo que es y lo que trae. La tercera columna es la que decide el manejo: el acto que se realizó, no el nombre del loc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647950"/>
                <a:gridCol w="281940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é corriente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criterio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llo, recortes de uña, papel y envases enjuag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ente 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caron sangre ni fluidos y no pinch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navaja usada, lanceta, aguja de tatuaje o de acupu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zocortantes, contenedor rígido con cierre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OM-087 los enumera en su cl. 4.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647950"/>
                <a:gridCol w="281940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é corriente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criterio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a o algodón empapado, saturado o goteando 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con sangre, envasado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 4.4 de la NOM-087 describe ese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y toallas con una mancha seca de sang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cide a simple vista: se trata como potencialmente infecc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auciones universales (F-016, referencia técnica de EE. UU.)]]></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647950"/>
                <a:gridCol w="281940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é corriente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criterio se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 vidrio roto del lava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ezcla con punzocortantes; se protege y se descart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 va suelto en una bolsa que alguien va a compri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de punzocortantes 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del área de trabajo con cierre aseg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cierra y cada cuánto se retira: acuerdo in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nedor rígido: cuál, dónde, quién lo cierra y cuándo está lle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os punzocortantes, la NOM-087 describe un recipiente rígido de polipropileno color rojo, resistente a fracturas y a las caídas, con abertura para depósito y separador de agujas, tapa de ensamble seguro y cierre permanente, con leyenda RESIDUOS PELIGROSOS PUNZOCORTANTES BIOLOGICO-INFECCIOSOS y]]></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mbolo universal de riesgo biológico; se llena hasta el 80% de su capacidad, se asegura el cierre y no se abre ni se vacía (c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nedor rígido: cuál, dónde, quién lo cierra y cuándo está lle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2.2 y su inciso b). Los envases ya llenos se guardan en contenedores con tapa y rotulados (cl. 6.3.2). Quien está fuera del campo de la norma puede adoptar exactamente el mismo criterio: no es una obligación importada, es un buen diseño resuel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bicación se decide en el local, no en el papel: al lado de la silla, a la altura en que se trabaja, nunca en el suelo junto al lavabo ni en el baño. La norma permite a los generadores de Nivel I colocar los contenedores en el lugar más apropiado dentro de sus instalaciones siempre que no obstruyan las vías de acceso (cl.]]></a:t>
            </a:r>
          </a:p>
        </p:txBody>
      </p:sp>
      <p:sp>
        <p:nvSpPr>
          <p:cNvPr id="9" name=""/>
          <p:cNvSpPr txBox="1"/>
          <p:nvPr/>
        </p:nvSpPr>
        <p:spPr>
          <a:xfrm>
            <a:off x="514350" y="42576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nedor rígido: cuál, dónde, quién lo cierra y cuándo está lle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demás es capa C, configurable por cada establecimiento y se escribe con nombre y apellido de rol: quién revisa el nivel de llenado, quién asegura la tapa cuando llega al límite, quién firma la salida del contenedor lleno, con qué frecuencia se retira y dónde se guarda el comprobante de esa entreg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enedor rígido: cuál, dónde, quién lo cierra y cuándo está lleno]]></a:t>
            </a:r>
          </a:p>
        </p:txBody>
      </p:sp>
      <p:pic>
        <p:nvPicPr>
          <p:cNvPr id="3" name="" descr="Cuatro zonas y su frontera">
            <a:hlinkClick r:id="rId3" tooltip="Cuatro zonas y su fronter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ocurre en cada una y qué no debe entrar ahí.]]></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5-areas-y-residuo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afirma, a propós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no aparecen aquí y conviene saber por qué. No se nombra ninguna empresa recolectora ni prestador de tratamiento: en el registro de fuentes de esta academia no hay ninguna lista oficial abierta que se pueda citar con honestidad. No se dice qué permiso, aviso o registro necesita su establecimiento como generador: el texto de la NOM-087 que se abrió no declara esa obligación, y la figura de «pequeño generador» queda como hueco n.º 10, no como trámite. Y no se cita ningún monto de multa: las cifras de sanciones están sujetas a actualizaciones y ninguna quedó verificada en su fuente de vigencia (hueco n.º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afirma, a propós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afirma es el método, y el método es verificable. Ante la autoridad estatal de su entidad se preguntan cuatro cosas concretas: si su servicio entra en el campo de la norma por los actos que realiza, cómo se declara y controla su generación, quién puede retirar el contenedor lleno y con qué documento se acredita la entrega, y qué registros le piden si alguien abre una verificación. Cada respuesta se guarda por escrito en el mismo folder donde vive el protocolo interno de la lección 4. Un local que puede mostrar ese folder no necesita inventar nada: sabe qué preguntó, qué le contestaron y el día en que se lo contestar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1 de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el plano con los servicios en march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hoja, marca la puerta, los sillones, el lavabo, el anaquel de textiles, el punto donde se arma la herramienta y el bote de basura. Después dibuja con dos colores dos recorridos: el de quien atiende y el del descarte. Si los dos colores se cruzan más de una vez, ahí está tu problema, y no se resuelve con más voluntad: se resuelve moviendo posici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s cuatro zonas y ponles frontera físi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o, lavado, material sucio y material limpio. Cada una necesita un marcador que un cliente nuevo entienda: una charola, una cubeta con pedal, un anaquel con cierre, un rótulo. La frontera no la pone el piso: la pone el objeto. Sin objeto, a las dos semanas las cuatro zonas vuelven a ser u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3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oca el contenedor rígido en el punto de gener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nedor de punzocortantes vive al lado de donde se usa la hoja, a la altura de la mano que trabaja, con la abertura hacia arriba y sin que nadie tenga que inclinarse. La norma permite a los generadores de Nivel I ubicar los contenedores donde más les acomode mientras no obstruyan accesos (cl. 6.3.1); fuera de ese campo, el mismo criterio sigue siendo el correc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4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bolsa municipal de la corriente con sangr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botes, dos bolsas, dos rutas. En el de la corriente con sangre se anota qué se metió y cuándo, y la bolsa no se abre ni se comprime. La regla de la norma es no mezclar los RPBI con residuos municipales o peligrosos durante el envasado (cl. 6.2.1): en la práctica eso significa que la gasa va a su envase identificado y el papel al bote normal, en el mismo gesto, no despué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5 de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s reglas del llenado, el cierre y la sali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ivel de llenado dispara el cierre, quién asegura la tapa, quién firma la salida del contenedor y cada cuánto se retira son acuerdos internos configurables. Se escriben con rol, no con nombre propio, para que el turno de la tarde y el de la mañana lean lo mismo. El límite que declara la norma para los recipientes de punzocortantes es el 80% de su capacidad, con cierre permanente y sin reabrirlos (cl. 6.2.2, inciso 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Procedimiento: cómo trazar las zonas y la ruta del residuo en tu local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folder de verific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der con cuatro anexos: el plano con las zonas, el protocolo de la lección 4, la hoja de registro de contenedores y las respuestas que dio la autoridad estatal, con fecha. Nada de este folder es una promesa de cumplimiento; es la evidencia de que el establecimiento preguntó, y de qué le contesta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Caso trabajado: el cartón debajo del anaquel (caso ficticio, nombres inventados) · Paso 1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local de dos sillones, nombre inventado «Esquina Norte», atiende cortes con navaja y pedicura. En el suelo, debajo del anaquel de toallas limpias, hay una caja de cartón con hojas usadas y gasas con una mancha seca. La persona que lava los textiles pasa dos veces por día junto a esa caja y apoya los fardos limpios en el borde de la mesa de la pedicu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Caso trabajado: el cartón debajo del anaquel (caso ficticio, nombres inventados) · Paso 2 de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mueve y qué se escrib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mbios físicos y dos por escrito. Físicos: el cartón desaparece y se sustituye por un contenedor rígido con tapa junto al sillón uno; la cubeta de material sucio se va al lado del lavabo; el anaquel de limpios se cierra y se despeja su borde. Escritos: la hoja de cierre del día con la firma de quien revisa el llenado y un párrafo en el protocolo interno que dice quién asegura el cierre y qué se hace cuando el contenedor llega a su lím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afirma, a propósito · Caso trabajado: el cartón debajo del anaquel (caso ficticio, nombres inventados) · Paso 3 de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egunta afue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el local realiza servicios que pueden generar punzocortantes con sangre, la responsable acude a la autoridad estatal de su entidad y pregunta por escrito si su establecimiento entra en el campo de la NOM-087 por los actos que realiza, cómo se declara su generación y quién puede retirar el contenedor lleno. Las respuestas se archivan con fecha. Nadie en el local afirma conocer el trámite: alguien fue, preguntó y guardó la contestación, que es otra manera de estar más cerca de un cumplimiento verific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afirma, a propósito]]></a:t>
            </a:r>
          </a:p>
        </p:txBody>
      </p:sp>
      <p:pic>
        <p:nvPicPr>
          <p:cNvPr id="3" name="" descr="Cierre de la zona de residuos">
            <a:hlinkClick r:id="rId3" tooltip="Cierre de la zona de residu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al terminar el último servicio del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5-areas-y-residuos"/>
              </a:rPr>
              <a:t><![CDATA[Ver imagen original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ja de cartón «temporal» con hojas adentro. El cartón no es rígido, no tiene cierre permanente y cualquiera puede meter la mano. Un contenedor provisorio de cartón no es provisional: es el lugar donde ocurre el pinchazo de quien recog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después, en el bote grande. Si la gasa con sangre se tira a la bolsa común y alguien la separa después, la separación ya no existe: contaminó la corriente municipal y expuso a quien la manipuló. La división ocurre en el punto de generación o no ocur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ncapuchar o doblar la hoja con los dedos. Ningún truco de mano hace segura una hoja usada. El gesto correcto es soltar la hoja dentro del contenedor sin tocarla, sin girarla y sin reencapuchar agujas con las dos manos (F-016, referencia técnic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firmar en redes que el local «maneja RPBI certificado». Es una afirmación que el establecimiento no puede sostener si no verificó su situación con la autoridad. Lo que se puede decir es qué contenedor usa, cómo lo cierra y con quién acordó el reti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contenedor en el baño o junto al lavabo. Queda fuera del punto de generación, se llena a medias por comodidad y se convierte en objeto que la gente abre. La ubicación es parte del control, no un detalle de espa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iduo pincha o está empapado, saturado o goteando sangre, no va a la corriente municip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dos corrientes, elige la de mayor protección y separa en el punto de genera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realiza actos que rompen la piel con sangre, consulta por escrito a la autoridad estatal si entra en el campo de la NOM-087.]]></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tenedor llegó a su límite de llenado, se asegura el cierre y no se abre ni se vac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adie sabe quién cierra, dónde se guarda y con qué frecuencia se retira, la regla todavía no está escri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la responsable del establecimiento el día que aparece un punzocortante fuera de su contenedor, cuando el recipiente llega a su límite sin que nadie lo haya cerrado, cuando un residuo con sangre terminó en la corriente municipal o cuando la ruta del descarte cruza el área de lav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se clava o se corta con un punzocortante usado, se suspende la actividad, se lava la zona con agua y jabón y se acude de inmediato a valoración médica: la indicación clínica, cualquier tratamiento y la decisión sobre estudios los toma un profesional de la salud, no este curso ni el establecimiento. El incidente se registra con fecha, hora, herramienta involucrada y qué se hizo, y se conserva junto al registro del servicio.]]></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establecimiento tiene dudas sobre su situación como generador de residuos, la consulta se hace por escrito ante la autoridad estatal correspondiente y la respuesta se archiv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alón de belleza sin servicios de atención médica usa navajas y aparece sangre. ¿Cuál es la lectura correcta de la NOM-087-SEMARNAT-SSA1-2002?]]></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le aplica nada: la norma es sólo para hospitale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aplica porque su letrero dice «servicios de belleza».]]></a:t>
            </a:r>
          </a:p>
        </p:txBody>
      </p:sp>
      <p:sp>
        <p:nvSpPr>
          <p:cNvPr id="11" name=""/>
          <p:cNvSpPr txBox="1"/>
          <p:nvPr/>
        </p:nvSpPr>
        <p:spPr>
          <a:xfrm>
            <a:off x="666750" y="3409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su servicio genera punzocortantes con sangre, asume el manejo de RPBI y consulta a su autoridad estatal: la norma mide el alcance por el acto, no por el rótulo del negoc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aplica únicamente si supera las 25 cam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sillón dos terminan de cortar y hay una gasa saturada de sangre y una hoja de navaja. ¿Qué se ha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bas cosas a la bolsa municipal, bien envueltas en pape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ja al contenedor rígido de punzocortantes y la gasa a la corriente con sangre, separadas en el punto de generación.]]></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gasa al contenedor rígido y la hoja a la bolsa roja, para que no se pierd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do junto en un recipiente abierto hasta el final del d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tenedor de punzocortantes lleno puede abrirse y vaciarse parcialmente para seguir ocupándo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único lavabo del local está dentro del baño de clientes, lo correcto es dejar de usarlo hasta construir uno apar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zona del local con lo que debe ocurrir ahí.]]></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Zona de trabaj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 de lav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Zona de material su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de material limp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os y material que se enjuag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usado espera su procesamiento, con tap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ya procesado, en anaquel cerr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rvicio en curso, con lo necesario a la ma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paración de residuos se hace en el punto de ___. El contenedor de punzocortantes debe ser rígido, con cierre ___ y su leyenda de identificación. Quién lo cierra y con qué frecuencia se retira es un acuerdo ___ por el establecimi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iduo del servicio en su corri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iente municip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nzocortante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terial con sangr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ortes de uña y cabello sec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ja de navaja us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asa goteando sang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vase de producto enjuag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nceta de micropuntu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lgodón con una mancha fresc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pel toalla sin contacto con fluid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cierre que describe un manejo incorrect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ntenedor rígido quedó junto a la estación donde se usan las hojas.]]></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irme, apreté las hojas que asomaban para que cupieran más.]]></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ubeta de material sucio salió tapada hacia el área de lavad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toallas limpias quedaron en el anaquel cerrado del fon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rmé la hoja de cierre y anoté que el contenedor está por llenar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5-ex0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el local en cuatro zonas que no se cruzan y decides la corriente de cada residuo sin dudar dos veces.]]></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cuatro zonas y dibuja tu plano otra vez: casi siempre el fallo está en una trayectoria que cruza, no en la voluntad del equip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tu local en diez segundos: puerta, sillones, lavabo, anaquel y bote de basura. Traza con un color el recorrido de un descarte con sangre y con otro el de una toalla limpia. ¿Dónde se cruzan? Ese cruce es tu primer cambio físico, y cuesta mover una cube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zonas y residu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486150"/>
                <a:gridCol w="4629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zonas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lavado, material sucio, material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separa un res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punto donde se genera, o nun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de punzocor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ígido, identificado, con cierre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ide el alcance de la NOM-08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de atención médica, no el rótulo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zonas y residu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486150"/>
                <a:gridCol w="4629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enamiento temporal en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ximo 30, 15 o 7 días según niv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zonas y residu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5-areas-y-residuos"/>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dos zonas sean realmente d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objeto que las separa: tapa, anaquel cerrado, charola, rótulo. Sin objeto, las zonas se vuelven una en menos de una seman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separación ocurre en el punto de gener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residuo ya mezclado no se desmezcla: la gasa con sangre dentro de la bolsa municipal ya contaminó esa corriente y expuso a quien la manipul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NOM-087 sobre el llenado del contenedor rígi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llena hasta el 80% de su capacidad, se aseguran los dispositivos de cierre y no debe abrirse ni vaciarse (cl. 6.2.2, inciso b).]]></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no puedes afirmar desde esta lec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local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mpresa recolectora, qué permiso necesita y qué multa hay por manejar mal el residuo: no hay fuente abierta verificada; se pregunta por escrito a la autoridad estatal y se archiva la respues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s que no se cruzan y dos corrientes que no se mezclan. Si cada función del local tiene su posición y cada residuo tiene su contenedor, la higiene deja de depender de quién esté ese día: la hoja cae en el recipiente rígido sin que nadie la toque, la gasa con sangre no viaja en la bolsa municipal y el material limpio no pasa por encima del suci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NOM-087, la lectura honesta es ésa: los punzocortantes usados son RPBI y la norma enumera navajas y lancetas, pero su alcance se define por prestar servicios de atención médica, así que si tu servicio genera punzocortantes con sangre, asume el manejo de RPBI y consúltalo con tu autoridad estatal. Esta lección describe obligaciones federales, locales o de práctica según la fuente indicada en cada afirm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3 · NOM-087-SEMARNAT-SSA1-2002, Protección ambiental - Salud ambiental - Residuos peligrosos biológico-infecciosos - Clasificación y especificaciones de manejo · https://dof.gob.mx/nota_detalle_popup.php?codigo=704675 · consulta: 2026-10-25 · alcance: Alcance federal, México,]]></a:t>
            </a:r>
          </a:p>
        </p:txBody>
      </p:sp>
      <p:sp>
        <p:nvSpPr>
          <p:cNvPr id="9"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biental y sanitario; DOF 17-02-2003, entrada en vigor 18-04-2003, estado vigente según el catálogo oficial de normalización (platiica.economia.gob.mx).]]></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liga a establecimientos que generen RPBI y a prestadores de servicios a terceros relacionados: el campo se define por prestar servicios de atención médica (cl. 3.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 Bloodborne pathogens (precauciones universales y contenedores de punzocortantes) · https://www.osha.gov/laws-regs/regulations/standardnumber/1910/1910.1030 · consulta: 2026-10-25 · alcance: Jurisdicción: Estados Unidos. Capa A: referencia técnica sobre tratar toda sangre como potencialmente infecciosa y sobre no reencapuchar con dos manos. No es ley mexicana ni se presenta como obligación del sal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cl. 1.2 y 3.1.1) · https://www.pediatria.gob.mx/archivos/burbuja/13.1_NOM-045-SSA2-2005.pdf · consulta: 2026-10-25 · alcance: Alcance federal, México. Capa B con límite expreso: obliga a instituciones de atención que prestan servicios médicos; un establecimiento de estética sin atención médica queda fuera de su campo de aplicación. Norma en revisión: existe un proyecto de nueva norma que la dejaría sin efecto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REG · Registro interno de fuentes de la casa: huecos n.º 7, 10 y 15 (requisitos municipales fuera de CDMX, aviso o registro del generador de RPBI y montos de multas) · consulta: 2026-10-25 · alcance: Alcance editorial de la academia. No es fuente jurídica ni técnica: documenta qué afirmaciones se omiten por no haber sido verificadas y se remiten a la autoridad estatal o municipal correspondiente.]]></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abiertas y verificadas el 2026-10-25. Revisión editorial: 2026-10-25, sí realizad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5-areas-y-residuos"/>
              </a:rPr>
              <a:t><![CDATA[Zonas limpias y sucias, y qué hacer con los residu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por un profesional sanitario: no realizada, pendiente; queda pendiente de revisión sanitaria la redacción del apartado de escalamiento ante un pinchazo con punzocortante usado.]]></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explícitamente como huecos del registro, y por eso no afirmados: la empresa o prestador de recolección, el permiso o registro del generador (incluida la figura de pequeño generador) y los montos de multa. Material de formación general: no habilita para ejercer una profesión sanit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2026-10-26T00:30:59Z</dcterms:created>
  <dcterms:modified xsi:type="dcterms:W3CDTF">2026-10-26T00:30:59Z</dcterms:modified>
  <dc:title>Zonas limpias y sucias, y qué hacer con los residuos</dc:title>
  <dc:description>Presentación editable del OA «Zonas limpias y sucias, y qué hacer con los residuos». Enlace: https://saludyestetica.lumbre.lat/object/sye-c13-r01-oa05-areas-y-residuos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