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presProps" Target="presProps.xml"/>
  <Relationship Id="rId94" Type="http://schemas.openxmlformats.org/officeDocument/2006/relationships/viewProps" Target="viewProps.xml"/>
  <Relationship Id="rId9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3-limpieza-desinfeccion-esteriliza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mpiar, desinfectar y esterilizar: tres palabras que no significan lo mism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impiar, desinfectar y esterilizar: tres palabras que no significan lo mism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niveles y una cuarta palabra que se cuela» (2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niveles y una cuarta palabra que se cuela» (3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niveles y una cuarta palabra que se cuela» (4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herramienta limpia a la vista puede no estar desinfectada» (2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herramienta limpia a la vista puede no estar desinfectada» (3 de 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herramienta limpia a la vista puede no estar desinfectada» (4 de 6).]]></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herramienta limpia a la vista puede no estar desinfectada» (5 de 6).]]></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herramienta limpia a la vista puede no estar desinfectada» (6 de 6).]]></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nivel lo decide lo que el artículo toca»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nivel lo decide lo que el artículo toca»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eer la etiqueta antes de usar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sobre el envase que tiene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viven los números: en la etiqueta, no en la conversación»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ónde viven los números: en la etiqueta, no en la conversación»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orden no es negociable: primero se limpia»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orden no es negociable: primero se limpia»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hace cada nivel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Tres operaciones sobre el mismo artículo, tres resultado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registra un nivel y para qué sirve el papel»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stalar los tres niveles en s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a los nombres de las tres oper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mpieza, desinfección y descarte de un solo uso, con una frase cada una tomada de la lección y pegada junto al punto de lavado. No agregue un cuarto nombre libre: la confusión que quiere eliminar empieza porque cada quien inventa el su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stalar los tres niveles en s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lasifique su material por lo qu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montones, sin producto enfrente: lo que puede romper la piel o tocar sangre, lo que toca piel intacta y lo que toca superficies. Del primer montón salen los artículos que pasan a un solo uso o que dejan de ofrecerse; de los otros dos, la lista de artículos que requieren proceso demo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stalar los tres niveles en s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úna los envases y lea uno por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que en cada etiqueta el uso declarado y el valor de aplicación. Anote el nombre del producto tal como viene en el envase. Lo que no declara el uso que usted le quiere dar, se retira de esa tarea; y lo que no se puede leer, se retira del á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stalar los tres niveles en s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rme la secuencia física en un solo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unto de limpieza, enjuague, secado, aplicación del producto declarado y guardado separado de lo sucio, en ese orden y en un espacio donde el artículo no vuelva a tocar lo que ya se contaminó. Si el local no lo permite, se reordena el espacio o se reduce el catálogo de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stalar los tres niveles en s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fina por escrito qué se anota y quién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siete campos del registro: fecha y hora, artículo y folio, nivel, producto, valor copiado de la etiqueta, estado final y responsable. Frecuencia, formato y quién firma son decisiones del establecimiento: escríbalas y póngales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instalar los tres niveles en su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ruebe el sistema con una pregunta incó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a a alguien que le pregunte qué se hizo con un artículo concreto de anteayer. Si la respuesta tarda más de lo que tarda encontrar el registro, el sistema todavía no existe: falta el renglón, no la buena in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bandeja que parecía limpi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s inventados, sin datos de ninguna persona real. En «Barbería El Rulo Ficticio», Renato atiende seis cortes de barba al día y usa navajas con hoja intercambiable. Al terminar cada servicio, enjuaga el mango bajo el chorro, lo seca con papel y lo devuelve a una bandeja forrada con toalla de papel junto a las hojas nuevas. Su frase de respuesta es la misma de siempre: «está limpio, mír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bandeja que parecía limpi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Dónde se rompe la lógica de niv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desglosar lo que Renato hace, aparecen dos cosas juntas. Primero: confunde limpiar con desinfectar, y esa confusión le sirve para no clasificar. Segundo: la bandeja guarda el mango ya procesado junto a las hojas pendientes, así que el material limpio espera al lado del material usado, que es la ruta que la lección 1 describió. Y lo que no puede sostener es su mejor argumento: la apariencia. Una hoja que se ve impecable no acredita nada sobre el mango que la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bandeja que parecía limpi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cambia y qué queda regi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decisiones, ninguna con cifras propias: hoja de un solo uso descartada frente a la persona; mango clasificado como artículo que toca piel no intacta, procesado sólo con el producto cuya etiqueta declara ese uso, copiando el valor del envase al registro; y dos recipientes distintos, uno para lo pendiente y otro para lo ya procesado. Renato calcula el tiempo: el cambio le agrega menos de un minuto por servicio. Dos semanas después, cuando una clienta pregunta por un corte que notó al día siguiente, la respuesta ya no es una opinión: es un renglón con hora, producto y firma, y la orientación de buscar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dar el artículo por proce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renglones que se marcan con el envase enf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hizo una desinfección cuando lo que describe es una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itar la suciedad visible con agua y detergente es limpieza. La desinfección es otra operación y exige un producto que la declare, usado según esa etiqueta: enjuagar y secar no la acred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DC: limpieza, remoción de la suciedad visible; desinfección, elimina muchos o todos los microorganismos patógenos, excepto las esporas bacterianas (F-015;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3-limpieza-desinfeccion-esterilizac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o que el artículo toca: si rompe la piel, si toca mucosa o piel no intacta, o sólo piel int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ógica de la clasificación clínica se basa en el riesgo que representa la contaminación del artículo según su contacto. El nivel no lo sube la prudencia ni lo baja el ahorro: lo fija 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istema de Spaulding clasifica el artículo como crítico, semicrítico o no crítico con base en el riesgo para la seguridad de la persona (F-015 – CDC, glosario;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3-limpieza-desinfeccion-esterilizac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 campo de aplicación son las instituciones de atención que prestan servicios médicos. Sus definiciones sirven de referencia en español, no como requisito del salón, y hay que reconfirmar su estado antes de apoyarse en ella: está en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 de observancia obligatoria en todas las instituciones de atención que prestan servicios médicos» (F-018 – NOM-045-SSA2-2005, cl. 1.2;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3-limpieza-desinfeccion-esterilizac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pariencia acredita limpieza, no desinfección. Y si se procesa un artículo con restos, la suciedad protege al microorganismo y consume la acción del producto: el orden documentado es limpiar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impieza es la remoción de suciedad visible; la desinfección es una operación distinta (F-015 – CDC;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3-limpieza-desinfeccion-esterilizac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impieza → Quita la suciedad visible con agua y dete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infección → Elimina patógenos de un objeto inanimado, menos las esp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erilización → Destruye todas las formas de vida microbi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tisepsia → Actúa sobre piel y tejidos vivos de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definiciones, cuatro resultados: ninguna se sustituye con la apariencia del artí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3-limpieza-desinfeccion-esterilizac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tiqueta ·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nguna fuente verificada de esta casa fija cifras para servicios de belleza. La operación que sí le corresponde es leer el envase, usar sólo lo que ese envase declara y dejar constanci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tiqueta es el documento donde el fabricante declara uso y condiciones (F-004 – NOM-141-SSA1/SCFI-2012, cl. 5.1.8;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3-limpieza-desinfeccion-esterilizac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Frotar el mango con detergente y enjuagar →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ecar el artículo con material de un solo uso →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plicar el producto que declara ese artículo en su envase → Procesamiento declarado en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piar el valor del envase al registro → Procesamiento declarado en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creditar que un instrumento quedó libre de toda forma de vida → No corresponde a un servicio de bell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procesar la hoja que cortó y tuvo sangre → No corresponde a un servicio de bell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ercera columna es la honestidad: hay niveles que un salón no puede sostener con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3-limpieza-desinfeccion-esterilizac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Aplico la toallita porque el metal ya se ve lim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ve limpio, luego está desinfectado: esa es la inferencia que la lección desmonta. La toallita sólo vale si el producto declara ese uso en su etiqueta y se respeta lo que dice; la apariencia no es 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impieza es remoción de suciedad visible y la desinfección es una operación distinta sobre lo que no se ve (F-015 – CDC;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3-limpieza-desinfeccion-esterilizaci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note los últimos cinco artículos que procesó hoy y escriba junto a cada uno una sola palabra: limpié, desinfecté o descarté. Después revise un envase y busque si su etiqueta declara el uso que usted le dio. Cuente cuántas palabras no pudo sostener con un papel: ese es el tamaño real de su protoc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niv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niv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a herramienta visiblemente limpia puede no estar desinfec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impieza y desinfección miden cosas distintas: la primera quita lo que se ve, la segunda actúa sobre lo que no se ve y necesita un producto que la declare, aplicado sobre un artículo ya limpio y según su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 sustituye a la etiqueta de «artículo médico» en un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toca: si rompe la piel o toca sangre, si toca mucosa o piel no intacta, o si sólo toca piel intacta. De ahí sale el nivel, y en el primer caso la respuesta honesta suele ser un solo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limpia antes de proce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suciedad protege al microorganismo y consume la acción del producto: aplicado sobre restos, no trabaja sobre el artículo. Las dos fuentes consultadas describen el mismo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pos van en el registro de un niv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echa y hora, artículo y folio, nivel aplicado, nombre del producto tal como trae el envase, el valor copiado de la etiqueta, estado final y quién lo hizo. Sin nombres ni datos de salud de la persona aten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fra de desinfectante afirma esta academ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inguna. No hay fuente verificada que fije valores para servicios de belleza: el número válido es el del envase que se usa, y si no se lee, no se 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3-limpieza-desinfeccion-esterilizacion]]></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9).]]></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9).]]></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9).]]></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9).]]></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9).]]></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9).]]></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8 de 9).]]></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9 de 9).]]></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567" r:id="rId1"/>
    <p:sldLayoutId id="2481997568" r:id="rId2"/>
    <p:sldLayoutId id="2481997569" r:id="rId3"/>
    <p:sldLayoutId id="248199757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107e871e9ae1f4b4b4fd5b54e1a5ae8a23a998e64e013ce1.jpg"/>
  <Relationship Id="rId3" Type="http://schemas.openxmlformats.org/officeDocument/2006/relationships/hyperlink" Target="https://saludyestetica.lumbre.lat/object/sye-c13-r01-oa03-limpieza-desinfeccion-esteriliza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3-r01-oa03-limpieza-desinfeccion-esterilizacion" TargetMode="External"/>
  <Relationship Id="rId4" Type="http://schemas.openxmlformats.org/officeDocument/2006/relationships/hyperlink" Target="https://saludyestetica.lumbre.lat/object/sye-c13-r01-oa03-limpieza-desinfeccion-esterilizacion"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3-r01-oa03-limpieza-desinfeccion-esterilizacion" TargetMode="External"/>
  <Relationship Id="rId4" Type="http://schemas.openxmlformats.org/officeDocument/2006/relationships/hyperlink" Target="https://saludyestetica.lumbre.lat/object/sye-c13-r01-oa03-limpieza-desinfeccion-esterilizacion"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3-r01-oa03-limpieza-desinfeccion-esterilizacion" TargetMode="External"/>
  <Relationship Id="rId4" Type="http://schemas.openxmlformats.org/officeDocument/2006/relationships/hyperlink" Target="https://saludyestetica.lumbre.lat/object/sye-c13-r01-oa03-limpieza-desinfeccion-esterilizacion"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hyperlink" Target="https://saludyestetica.lumbre.lat/object/sye-c13-r01-oa03-limpieza-desinfeccion-esterilizacion" TargetMode="External"/>
  <Relationship Id="rId4"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3-limpieza-desinfeccion-esterilizacion" TargetMode="External"/>
  <Relationship Id="rId3" Type="http://schemas.openxmlformats.org/officeDocument/2006/relationships/notesSlide" Target="../notesSlides/notesSlide9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impi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sinfec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eriliz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lab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gnific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ism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3-r01-oa03-limpieza-desinfeccion-esterilizac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ferenciar limpieza, desinfección y esterilización, decidir cuál de ellas corresponde a cada artículo según lo que toca, y leer y registrar el valor que fija la etiqueta del producto, sin inventar concentraciones ni tiempos de contac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3 del curso 13. Separa tres palabras que en el mostrador se usan como sinónimos, explica por qué una herramienta visiblemente limpia puede no estar desinfectada y enseña a copiar el número de la etiqueta al registro en lugar de memorizar cifras de oídas.]]></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impieza · desinfección · esterilización · etiqueta · registro · reproce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piar, desinfectar y esterilizar: tres palabras que no significan lo mism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0]]></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l de servicios de belleza —barberías, salones, manicura, podología estética y centros de estética— y quien abre un establecimiento de estos. Nivel intermedio: conviene haber leído las lecciones 1 y 2 del curso. Ninguna lección de este curso habilita para ejercer una profesión sanitaria ni para prestar servicios de atención médica, y nada de aquí sustituye la capacitación que exija la autoridad aplicab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piar, desinfectar y esterilizar: tres palabras que no significan lo mism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ena la puerta y entra un cliente con la duda que todos traen y casi nadie formula: «esa navaja, ¿está desinfectada?». Usted la acaba de enjuagar, la secó con un papel y se ve impecable, así que la respuesta automática es sí. Y ahí está el problema: en ese enunciado caben tres operaciones distintas que en el sector se dicen con una sola palabra. Limpiar es quitar lo que se 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impiar, desinfectar y esterilizar: tres palabras que no significan lo mism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infectar es otra cosa, con otro resultado y con un número que no se inventa: lo fija la etiqueta del producto con el que usted trabaja. Esterilizar es todavía otra cosa, y en un servicio de belleza casi nunca es una promesa que usted pueda sostener con hecho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a lo que hace falta para responder: qué nivel corresponde según lo que el artículo toca, por qué una herramienta limpia a la vista puede no estar desinfectada y cómo se copia el valor de la etiqueta al registro para que la respuesta deje de ser una opinión. Nada de lo que sigue da cifras propi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niveles y una cuarta palabra que se cue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erencia técnica del CDC separa las tres operaciones con una frase cada una: la limpieza es la remoción de la suciedad visible, normalmente con agua y detergente; la desinfección elimina muchos o todos los microorganismos patógenos, excepto las esporas bacterianas; y la esterilización destruye o elimina todas las formas de vida microbi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niveles y una cuarta palabra que se cue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pañol, la norma mexicana NOM-045-SSA2-2005 define la desinfección como la destrucción o eliminación de todos los microorganismos vegetativos, pero no de las formas esporuladas de bacterias y hongos de cualquier objeto inanimado, y la esterilización como la destrucción o eliminación de cualquier forma de vida (cl. 3.1.13 y 3.1.16).]]></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fuentes, dos idiomas, la misma escalera: ningún peldaño hace lo que corresponde al siguie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niveles y una cuarta palabra que se cue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palabra que se cuela es antisepsia, y pertenece a otro plano: la misma norma la define como el uso de un agente químico en piel u otros tejidos vivos con el propósito de inhibir o destruir microorganismos (cl. 3.1.1).]]></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 sobre la persona, no sobre el instrumento, y confundirla con desinfección produce dos errores caros: tratar la piel como si fuera una mesa, o tratar la mesa como si fuera piel. Esa norma mexicana termina donde empieza su campo de aplicación, las instituciones que prestan servicios médicos (cl. 1.2), así que un establecimiento de belleza sin atención médica queda fue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niveles y una cuarta palabra que se cue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 definiciones se usan aquí como referencia escrita en español, no como requisito del salón, y conviene reconfirmar su estado antes de citarla como obligación: está en revis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herramienta limpia a la vista puede no estar desinfectad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r y desinfectar no miden lo mismo, y por eso lo primero no acredita lo segundo. Limpiar quita lo que se ve: polvo de lima, restos de crema, cabello, una película de sangre que ya se secó. Desinfectar trabaja sobre lo que no se ve, y su resultado depende de tres condiciones que ocurren en este orden: que el artículo esté limpio, que la etiqueta del producto cubra ese tipo de superficie y que se respete lo que esa etiqueta dice sobre cómo se aplica. Si falta la primera, las otras dos no alcanzan: la suciedad protege al microorganismo y le roba contacto al producto. Un instrumento puede brillar y seguir con carga enci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herramienta limpia a la vista puede no estar desinfectad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motivo documental para no bajar el tema a recomendación moral.]]></a:t>
            </a:r>
          </a:p>
        </p:txBody>
      </p:sp>
      <p:sp>
        <p:nvSpPr>
          <p:cNvPr id="8" name=""/>
          <p:cNvSpPr txBox="1"/>
          <p:nvPr/>
        </p:nvSpPr>
        <p:spPr>
          <a:xfrm>
            <a:off x="514350" y="18764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2024 el sistema de vigilancia epidemiológica de Estados Unidos publicó un reporte de campo sobre infecciones por micobacterias no tuberculosas en personas que se habían hecho procedimientos quirúrgicos estéticos: quince casos vinculados a la clínica investigada, y en la evaluación se detectaron vacíos en la limpieza del entorno, en el uso de protección y en la desinfec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herramienta limpia a la vista puede no estar desinfectad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el reprocesamiento de los dispositivos (F-017 – CDC/MMWR, reporte publicado el 25 de enero de 2024; consultado 2026-10-25).]]></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a un contexto quirúrgico, no un salón: su valor aquí es el mecanismo, porque cuando el reproceso falla el daño se ve semanas después y aparece en personas que pagaron por arreglar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herramienta limpia a la vista puede no estar desinfectad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esta lección y qué deja abiert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niveles, ordena la secuencia y enseña a copiar el valor de la etiqueta. No fija un protocolo de reproceso ni un proceso de esterilización: eso lo deciden la etiqueta, la ficha del fabricante y el protocolo interno escrito del establecimiento, configurable por cada negoc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herramienta limpia a la vista puede no estar desinfectad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cifras prestada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hay en este texto diluciones, porcentajes ni minutos de contacto, y no debe añadirlos a su protocolo copiándolos de un compañero o de un video. Ninguna fuente verificada de esta casa fija esos valores para servicios de belleza: el número válido es el del envase que tiene enfrente, y si no está, no se h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herramienta limpia a la vista puede no estar desinfectad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0]]></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s tres palabras]]></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ga en voz alta qué hizo con el último artículo que usó, sólo con las palabras de la lección: limpié, desinfecté o descarté. Si le cuesta distinguir la primera de la segunda, ahí está el hueco de su equip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ivel lo decide lo que el artículo toc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asificación que ordena esta decisión viene del ámbito clínico: el sistema de Spaulding, recogido por el CDC, clasifica un dispositivo médico como crítico, semicrítico o no crítico con base en el riesgo para la seguridad de la persona por la contaminación presente en él (F-015 – CDC, glosario de control de]]></a:t>
            </a:r>
          </a:p>
        </p:txBody>
      </p:sp>
      <p:sp>
        <p:nvSpPr>
          <p:cNvPr id="8" name=""/>
          <p:cNvSpPr txBox="1"/>
          <p:nvPr/>
        </p:nvSpPr>
        <p:spPr>
          <a:xfrm>
            <a:off x="514350" y="28670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fección; consultado 2026-10-25).]]></a:t>
            </a:r>
          </a:p>
        </p:txBody>
      </p:sp>
      <p:sp>
        <p:nvSpPr>
          <p:cNvPr id="9"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su forma simple: lo que entra en tejido estéril o en el torrente sanguíneo exige esterilización; lo que toca mucosa o piel no intacta exige al menos un nivel alto de desinfección; lo que sólo toca piel intacta se resuelve en un nivel inferi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ivel lo decide lo que el artículo toc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no traslada ese esquema clínico como protocolo: toma la pregunta que lo sostiene.]]></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que la pregunta sirve igual en una cabina y no necesita que usted sea un hospital: ¿este artículo rompe la piel o toca una herida, toca mucosa, o sólo toca piel intacta? De esa respuesta sale la decisión del día.]]></a:t>
            </a:r>
          </a:p>
        </p:txBody>
      </p:sp>
      <p:sp>
        <p:nvSpPr>
          <p:cNvPr id="9"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rtículo perfora o corta y entra en contacto con sangre, el reproceso con toallita no es la respuesta, y en un servicio de belleza la solución honesta casi nunca es esterilizar: es que esa parte sea de un solo uso y se descarte delante de la perso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ivel lo decide lo que el artículo toc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nivel que el contacto exigiría no se puede demostrar con hechos y con registro, el servicio que lo necesita no se ofrece todavía. El nivel no lo sube la prudencia ni lo baja el ahorro: lo fija el contac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ivel lo decide lo que el artículo toca]]></a:t>
            </a:r>
          </a:p>
        </p:txBody>
      </p:sp>
      <p:pic>
        <p:nvPicPr>
          <p:cNvPr id="3" name="" descr="Leer la etiqueta antes de usar el producto">
            <a:hlinkClick r:id="rId3" tooltip="Leer la etiqueta antes de usar el produc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sobre el envase que tiene en la ma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3-r01-oa03-limpieza-desinfeccion-esterilizacion"/>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n los números: en la etiqueta, no en la convers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da una sola cifra de producto, y no es un descuido editorial.]]></a:t>
            </a:r>
          </a:p>
        </p:txBody>
      </p:sp>
      <p:sp>
        <p:nvSpPr>
          <p:cNvPr id="8" name=""/>
          <p:cNvSpPr txBox="1"/>
          <p:nvPr/>
        </p:nvSpPr>
        <p:spPr>
          <a:xfrm>
            <a:off x="514350" y="18764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no encontramos una norma verificada que fije concentraciones, diluciones o tiempos de contacto de desinfectantes para servicios de belleza; lo que sí está escrito es que la etiqueta de un producto cosmético debe traer instrucciones obligatorias y leyendas precautorias cuando corresponda (F-004 – NOM-141-SSA1/SCFI-2012, c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n los números: en la etiqueta, no en la convers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5.1.8 y 5.3.7, DOF; consultado 2026-10-25). El número válido, para el producto que usted tiene en la mano, es el que ese envase declara para ese uso, y por eso la regla operativa exige más que memorizar cifras: lea la etiqueta, y si un dato no está ahí o no se puede leer, el producto no entra en esa tare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a etiqueta salen tres anotaciones que conviene registrar: el nombre del producto tal como aparece en el envase, el valor que declara para el uso que usted le da y la fecha de revisión del enva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n los números: en la etiqueta, no en la convers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práctica que la norma mexicana pide a las instituciones que prestan servicios médicos y que un salón puede adoptar por su lógica, no por obligación: los recipientes con desinfectante deben permanecer tapados y rotulados con el nombre del producto y contar con una bitácora de uso (F-018 – NOM-045-SSA2-2005, cl.]]></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0.6.6.4; consultado 2026-10-25). Un frasco sin rótulo, trasvasado o con la fecha borrada es un frasco que nadie puede defender ante un incidente, aunque esté llen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ónde viven los números: en la etiqueta, no en la convers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ón y respuesta según el nivel de procesamiento: la fija el contacto, no la prisa del turn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0]]></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543175"/>
                <a:gridCol w="2876550"/>
                <a:gridCol w="2695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r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ja de la navaja cortó y quedó con sangre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de un solo uso, descartada a la vista; el mango sólo si su ficha lo respal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bo corte y contacto con sangre: la pieza no se reprocesa con una toall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ijera de corte tiene gel seco y tocó piel int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completa, enjuague y el proceso que la etiqueta declara para ese artí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limpieza previa el producto trabaja sobre el residuo, no sobre el me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0]]></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543175"/>
                <a:gridCol w="2876550"/>
                <a:gridCol w="2695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r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ortanavajas llega al fondo del cajón con r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aca, se limpia y se procesa antes de tocar material lim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jón comparte espacio con lo pendiente: ruta abierta entre dos pers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atendida pregunta si el artículo está desinfec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sponde con el registro y con la etiqueta, no con una opin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la única respuesta que se puede comprobar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0]]></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543175"/>
                <a:gridCol w="2876550"/>
                <a:gridCol w="2695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r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del producto no declara el uso que usted le quiere 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usa para ese artículo ni para esa superfic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roducto autorizado para una cosa no autoriza o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artículo exigiría un nivel que el establecimiento no puede demos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 a un solo uso, o se suspende el servicio hasta resolv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r un nivel que no se puede probar es prometer algo que no se cump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orden no es negociable: primero se limpi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cuencia aparece escrita en las dos fuentes y en el mismo orden. La referencia del CDC, sobre el artículo que exige el nivel más alto, habla de limpiar de manera adecuada y someter después al proceso de desinfección correspondiente.]]></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 norma mexicana, para los objetos usados en procedimientos invasivos, describe un proceso de limpieza según el tipo de instrumento para posteriormente realizar la esterilización o la desinfección de alto nivel (F-018 – NOM-045-SSA2-2005, cl. 10.6.6.1; consultado 2026-10-25), que obliga a las instituciones de atención médica, no a los salon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orden no es negociable: primero se limpi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prestado aquí es la razón física: un producto aplicado sobre una superficie con restos gasta su acción en la suciedad, no en el artículo, y usted no puede saber cuánto le queda.]]></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r bien tampoco es pasar agua: implica retirar el residuo, frotar mecánicamente con detergente o jabón común, enjuagar y secar, porque un artículo húmedo guarda lo que acaba de soltar la llave. Después viene el proceso que la etiqueta declara, con el tiempo y la forma que esa etiqueta declara, y al final el guarda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orden no es negociable: primero se limpi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atajos aparecen todo el tiempo en este sector: la toallita directa sobre el artículo con restos, porque «ya se ve poco»; el artículo húmedo que vuelve al cajón mientras espera su turno; y el mismo paño que limpió y secó la superficie, que pasa la cuenta de un lado al otro.]]></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mantienen la apariencia y abren el recorrido que la lección 1 describió.]]></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orden no es negociable: primero se limpia]]></a:t>
            </a:r>
          </a:p>
        </p:txBody>
      </p:sp>
      <p:pic>
        <p:nvPicPr>
          <p:cNvPr id="3" name="" descr="Qué hace cada nivel y qué no">
            <a:hlinkClick r:id="rId3" tooltip="Qué hace cada nivel y qué n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Tres operaciones sobre el mismo artículo, tres resultados distint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3-r01-oa03-limpieza-desinfeccion-esterilizacion"/>
              </a:rPr>
              <a:t><![CDATA[Ver imagen original en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registra un nivel y para qué sirve el pape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de reproceso que sirve responde tres preguntas sin consultar a nadie: qué artículo fue, qué se le hizo y quién lo hizo. En la práctica son siete campos: fecha y hora; artículo y folio del juego, si lo tiene; el nivel aplicado con las palabras de la lección —limpieza, desinfección, descarte—; el nombre del producto tal como trae el envase; el valor copiado de la etiqueta, no de la memoria; el estado final y dónde se guardó; y quién lo hiz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registra un nivel y para qué sirve el pape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primeros los decide el establecimiento por escrito, los dos del producto se copian del envase y el último es una firma. Lo que no va en ese renglón: nombres de las personas atendidas ni información suya de salud, que se rige por su propio aviso de privacidad.]]></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rve el día que alguien llama tres semanas después, sirve cuando entra un proveedor nuevo y sirve para la lista de apertura y cierre de la última lección; lo que no hace: no certifica a nadie, no autoriza un producto y no arregla un proceso que nunca se siguió.]]></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registra un nivel y para qué sirve el papel · Procedimiento: instalar los tres niveles en su local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a los nombres de las tres operacion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eza, desinfección y descarte de un solo uso, con una frase cada una tomada de la lección y pegada junto al punto de lavado. No agregue un cuarto nombre libre: la confusión que quiere eliminar empieza porque cada quien inventa el suy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registra un nivel y para qué sirve el papel · Procedimiento: instalar los tres niveles en su local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sifique su material por lo que toc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montones, sin producto enfrente: lo que puede romper la piel o tocar sangre, lo que toca piel intacta y lo que toca superficies. Del primer montón salen los artículos que pasan a un solo uso o que dejan de ofrecerse; de los otros dos, la lista de artículos que requieren proceso demostrad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registra un nivel y para qué sirve el papel · Procedimiento: instalar los tres niveles en su local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úna los envases y lea uno por un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que en cada etiqueta el uso declarado y el valor de aplicación. Anote el nombre del producto tal como viene en el envase. Lo que no declara el uso que usted le quiere dar, se retira de esa tarea; y lo que no se puede leer, se retira del áre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registra un nivel y para qué sirve el papel · Procedimiento: instalar los tres niveles en su local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rme la secuencia física en un solo luga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nto de limpieza, enjuague, secado, aplicación del producto declarado y guardado separado de lo sucio, en ese orden y en un espacio donde el artículo no vuelva a tocar lo que ya se contaminó. Si el local no lo permite, se reordena el espacio o se reduce el catálogo de servici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registra un nivel y para qué sirve el papel · Procedimiento: instalar los tres niveles en su local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a por escrito qué se anota y quién firm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iete campos del registro: fecha y hora, artículo y folio, nivel, producto, valor copiado de la etiqueta, estado final y responsable. Frecuencia, formato y quién firma son decisiones del establecimiento: escríbalas y póngales fecha de revis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registra un nivel y para qué sirve el papel · Procedimiento: instalar los tres niveles en su local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e el sistema con una pregunta incómo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a a alguien que le pregunte qué se hizo con un artículo concreto de anteayer. Si la respuesta tarda más de lo que tarda encontrar el registro, el sistema todavía no existe: falta el renglón, no la buena inten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registra un nivel y para qué sirve el papel · Caso trabajado: la bandeja que parecía limpia (caso ficticio) · Paso 1 de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hecho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inventados, sin datos de ninguna persona real. En «Barbería El Rulo Ficticio», Renato atiende seis cortes de barba al día y usa navajas con hoja intercambiable. Al terminar cada servicio, enjuaga el mango bajo el chorro, lo seca con papel y lo devuelve a una bandeja forrada con toalla de papel junto a las hojas nuevas. Su frase de respuesta es la misma de siempre: «está limpio, míral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registra un nivel y para qué sirve el papel · Caso trabajado: la bandeja que parecía limpia (caso ficticio) · Paso 2 de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se rompe la lógica de niveles]]></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esglosar lo que Renato hace, aparecen dos cosas juntas. Primero: confunde limpiar con desinfectar, y esa confusión le sirve para no clasificar. Segundo: la bandeja guarda el mango ya procesado junto a las hojas pendientes, así que el material limpio espera al lado del material usado, que es la ruta que la lección 1 describió. Y lo que no puede sostener es su mejor argumento: la apariencia. Una hoja que se ve impecable no acredita nada sobre el mango que la sostien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registra un nivel y para qué sirve el papel · Caso trabajado: la bandeja que parecía limpia (caso ficticio) · Paso 3 de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ambia y qué queda registrad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ninguna con cifras propias: hoja de un solo uso descartada frente a la persona; mango clasificado como artículo que toca piel no intacta, procesado sólo con el producto cuya etiqueta declara ese uso, copiando el valor del envase al registro; y dos recipientes distintos, uno para lo pendiente y otro para lo ya]]></a:t>
            </a:r>
          </a:p>
        </p:txBody>
      </p:sp>
      <p:sp>
        <p:nvSpPr>
          <p:cNvPr id="9" name=""/>
          <p:cNvSpPr txBox="1"/>
          <p:nvPr/>
        </p:nvSpPr>
        <p:spPr>
          <a:xfrm>
            <a:off x="514350" y="32861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sa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ato calcula el tiempo: el cambio le agrega menos de un minuto por servicio. Dos semanas después, cuando una clienta pregunta por un corte que notó al día siguiente, la respuesta ya no es una opinión: es un renglón con hora, producto y firma, y la orientación de buscar valoración profesion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registra un nivel y para qué sirve el papel]]></a:t>
            </a:r>
          </a:p>
        </p:txBody>
      </p:sp>
      <p:pic>
        <p:nvPicPr>
          <p:cNvPr id="3" name="" descr="Antes de dar el artículo por procesado">
            <a:hlinkClick r:id="rId3" tooltip="Antes de dar el artículo por procesad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renglones que se marcan con el envase enfr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3-r01-oa03-limpieza-desinfeccion-esterilizacion"/>
              </a:rPr>
              <a:t><![CDATA[Ver imagen original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 «ya lo desinfecté» cuando se limpió. Es el error madre del sector: una palabra para dos operaciones con resultados distintos. Si la etiqueta no declara la desinfección y usted no respetó lo que dice, lo que hizo fue limpiar.]]></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l producto sobre el artículo con restos. La suciedad visible protege al microorganismo y consume la acción del producto. Las dos fuentes consultadas dan el mismo orden: limpiar primero y procesar después; invertirlo es ahorrar un paso y perder los do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r de un compañero la cifra que nadie verifica. Un número memorizado sin envase enfrente es un número inventado. Si el valor no está en la etiqueta del producto que usted tiene, ese producto no hace ese trabajo.]]></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en el mismo cajón lo procesado y lo pendiente. El material ya procesado vuelve a tocarse con lo que espera entrar y el artículo limpio se contamina después del trabajo. La separación es física y se ve: dos recipientes, una sola dirección de fluj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rtículo rompe la piel o toca sangre, la decisión honesta aquí es un solo uso y descarte, no una toalli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ólo toca piel intacta, se limpia completo y después se aplica el proceso que la etiqueta del producto declara para él.]]></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xigiría un nivel que usted no puede demostrar con registro, pasa a desechable o ese servicio se deja de ofrecer hasta resolverl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ún número de producto sale de esta lección: sale de la etiqueta del envase y se copia al registro tal como está escri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limpiar, después procesar: el orden está en las dos fuentes consultadas y lo sostiene una razón físic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vase no declara ese uso o el rótulo no se lee, el producto no entra en esa tarea y no se sustituye con una mezcla prop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0]]></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escala a quien administra el establecimiento —no a la improvisación del turno— cuando el único producto disponible no declara en su etiqueta el uso que se le quiere dar; cuando un artículo del catálogo exigiría un nivel que el local no puede demostrar; cuando no hay un punto con agua, detergente y secado para limpiar antes de procesar; o cuando alguien propone resolver la falta con una mezcla caser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0]]></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sos casos se deja constancia escrita en el registro del día, se suspende la tarea y se reanuda sólo cuando se resuelve. Si durante un servicio aparece sangre, se aplica la lección 2 y la 5 de este curso: protección, descarte del punzocortante en contenedor rígido y registro del evento. Si una persona atendida refiere algo después del servicio, esta casa no interpreta síntomas ni dice qué es: se responde con el registro de lo que se hizo y se le orienta a buscar valoración con un profesional de la salud de manera pronta.]]></a:t>
            </a:r>
          </a:p>
        </p:txBody>
      </p:sp>
      <p:sp>
        <p:nvSpPr>
          <p:cNvPr id="10" name=""/>
          <p:cNvSpPr txBox="1"/>
          <p:nvPr/>
        </p:nvSpPr>
        <p:spPr>
          <a:xfrm>
            <a:off x="685800" y="37242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pacitación obligatoria que exija la autoridad aplicable en su entidad o municipio no se sustituye con esta lec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estilista enjuaga un portanavajas, lo seca con papel y lo devuelve a la bandeja. Dice que ya lo desinfectó. ¿Qué está afirmando de má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artículo quedó libre de toda forma de vida microbiana.]]></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hizo una desinfección cuando lo que describe es una limpieza.]]></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producto de la bandeja es el correcto.]]></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artículo debe pasar a un solo u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termina el nivel de procesamiento que corresponde a un artícul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ecio del artículo y lo que cuesta reponerl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recuencia con la que se usa en el salón.]]></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 que el artículo toca: si rompe la piel, si toca mucosa o piel no intacta, o sólo piel intact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onfianza que el equipo le tiene al produc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NOM-045-SSA2-2005 obliga a un salón de belleza que no presta servicios de atención méd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herramienta que se ve brillante y sin restos puede no estar desinfect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e cada operación con lo que log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impiez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sinfec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steriliz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tisepsi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mina patógenos de un objeto inanimado, menos las espora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truye todas las formas de vida microbian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túa sobre piel y tejidos vivos de la perso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ita la suciedad visible con agua y detergen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tiempo de contacto y la concentración de un desinfectante no los decide el turno ni los inventa la academia: los fija la ___ del producto, y usted lo que hace es copiar ese valor al ___ y poder mostrarlo despué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que cada acción según a qué operación pertenece en su servici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impiez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cesamiento declarado en la etiquet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corresponde a un servicio de bellez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rotar el mango con detergente y enjuagar]]></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ecar el artículo con material de un solo us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plicar el producto que declara ese artículo en su envas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piar el valor del envase al registr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creditar que un instrumento quedó libre de toda forma de vid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procesar la hoja que cortó y tuvo sangre]]></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que la línea donde el proceso se está describiendo mal, aunque suene razonable.]]></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tiro los restos del artículo y lo lavo con detergent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juago y seco con material de un solo us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lico la toallita porque el metal ya se ve limpi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pio el valor del envase al registro y firm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el artículo separado del material pendient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3-r01-oa03-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3-r01-oa03-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3-r01-oa03-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3-r01-oa03-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3-r01-oa03-ex0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3-r01-oa03-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3-r01-oa03-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3-r01-oa03-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 los tres niveles, sabe cuál corresponde según lo que el artículo toca y puede explicar de dónde sale el número de product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lea la matriz de niveles y la sección sobre la etiqueta; después clasifique su propio material en tres montones y revise un envas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ote los últimos cinco artículos que procesó hoy y escriba junto a cada uno una sola palabra: limpié, desinfecté o descarté. Después revise un envase y busque si su etiqueta declara el uso que usted le dio. Cuente cuántas palabras no pudo sostener con un papel: ese es el tamaño real de su protocolo.]]></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nive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ta lo que se 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inf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mina patógenos, no las esp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eril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truye todas las formas de v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seps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e piel viva, no sobre el instr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ve en la etiqueta y se copia al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nivel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3-r01-oa03-limpieza-desinfeccion-esterilizacion"/>
              </a:rPr>
              <a:t><![CDATA[Abrir el juego en el O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niveles y etiquet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a herramienta visiblemente limpia puede no estar desinfectad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niveles y etiquet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impieza y desinfección miden cosas distintas: la primera quita lo que se ve, la segunda actúa sobre lo que no se ve y necesita un producto que la declare, aplicado sobre un artículo ya limpio y según su etiquet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niveles y etiquet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 sustituye a la etiqueta de «artículo médico» en un sal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niveles y etiquet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toca: si rompe la piel o toca sangre, si toca mucosa o piel no intacta, o si sólo toca piel intacta. De ahí sale el nivel, y en el primer caso la respuesta honesta suele ser un solo us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niveles y etiquet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limpia antes de procesa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niveles y etiquet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suciedad protege al microorganismo y consume la acción del producto: aplicado sobre restos, no trabaja sobre el artículo. Las dos fuentes consultadas describen el mismo orde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niveles y etiquet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pos van en el registro de un nivel?]]></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niveles y etiquet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echa y hora, artículo y folio, nivel aplicado, nombre del producto tal como trae el envase, el valor copiado de la etiqueta, estado final y quién lo hizo. Sin nombres ni datos de salud de la persona atendid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niveles y etiquet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fra de desinfectante afirma esta academi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niveles y etiquet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inguna. No hay fuente verificada que fije valores para servicios de belleza: el número válido es el del envase que se usa, y si no se lee, no se us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alabras, tres resultados. Limpiar quita lo que se ve y es el primer paso de cualquier proceso; desinfectar trabaja sobre lo que no se ve y exige un producto que lo declare en su etiqueta, respetando lo que la etiqueta dice; esterilizar destruye todas las formas de vida microbiana y no es una promesa que un servicio de belleza sostenga sin un proceso demostrado, así que ante la duda la decisión honesta es un solo uso o no prestar ese servicio. La antisepsia va sobre la piel de la persona, no sobre el instrument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ivel lo fija el contacto, no el precio ni la costumbre; el orden lo fija la limpieza primero, no la prisa; y el número lo fija la etiqueta, no la memoria del turno. Copie ese número, anote el producto, la hora y su firma: ese renglón será la respuesta el día que alguien pregunte. Esta lección describe obligaciones federales, locales o de práctica según la fuente indicada en cada afirmació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quisitos de apertura, sanitarios y fiscales de un establecimiento de estética dependen de su municipio o alcaldía y de su entidad federativa: verifique los suyos con la autoridad correspondiente antes de operar. Nada de este curso sustituye la valoración de un profesional de la salud.]]></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5 · CDC (Control de Infecciones). Definiciones de limpieza, desinfección y esterilización y clasificación de dispositivos · https://www.cdc.gov/infection-control/hcp/disinfection-sterilization/glossary.html · consulta: 2026-10-25 · alcance: Alcance internacional, referencia técnica de salud pública de Estados Unidos. Capa A: sustenta la jerarquía limpiar, desinfectar, esterilizar y la clasificación de un artículo según el riesgo por su contaminación. No es norma mexicana ni fija cifras para servicios de bellez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8 · NOM-045-SSA2-2005, Para la vigilancia epidemiológica, prevención y control de las infecciones nosocomiales (cl. 1.2, 3.1.1, 3.1.13, 3.1.16, 10.6.6.1 y 10.6.6.4) · https://www.pediatria.gob.mx/archivos/burbuja/13.1_NOM-045-SSA2-2005.pdf · consulta: 2026-10-25 · alcance: Alcance federal, México, reproducida por un instituto nacional de salud. Capa B con límite expreso: obliga a las instituciones que prestan servicios médicos, así que un establecimiento de estética sin atención médica queda fuera. Está en revisión: reconfirme su estado antes de usarla como fundament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7 · CDC / MMWR. Reporte de campo: infecciones por micobacterias no tuberculosas tras procedimientos de cirugía estética, 2022-2023 (publicado el 25 de enero de 2024) · https://www.cdc.gov/mmwr/volumes/73/wr/mm7303a4.htm · consulta: 2026-10-25 · alcance: Alcance internacional, vigilancia epidemiológica de Estados Unidos. Capa A: documenta vacíos de limpieza del entorno, protección y desinfección durante el reprocesamiento de dispositivos. No describe un caso mexicano ni un salón. Título traducido al español por la cas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cl. 1.1, 5.1.8 y 5.3.7) · https://dof.gob.mx/nota_detalle_popup.php?codigo=5269348 · consulta: 2026-10-25 · alcance: Alcance federal, México; obligatoria para quienes procesan o importan cosméticos preenvasados. Sustenta que la etiqueta declara instrucciones y leyendas; no fija cifras de desinfectantes para el salón.]]></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7 · COFEPRIS. Acción y programa «Productos cosméticos», con la definición legal federal de cosmético · https://www.gob.mx/cofepris/acciones-y-programas/productos-cosmeticos-404020 · consulta: 2026-10-25 · alcance: Alcance federal, fuente de la autoridad. Capa B: sustenta que el alcance de un producto se declara en su etiqueta y que lo inyectado o implantado no es producto cosmético.]]></a:t>
            </a:r>
          </a:p>
        </p:txBody>
      </p:sp>
      <p:sp>
        <p:nvSpPr>
          <p:cNvPr id="8" name=""/>
          <p:cNvSpPr txBox="1"/>
          <p:nvPr/>
        </p:nvSpPr>
        <p:spPr>
          <a:xfrm>
            <a:off x="514350" y="36004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8 · COFEPRI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ía de autoverificación para establecimientos de atención médica con fines estéticos sin procedimientos quirúrgicos · https://www.gob.mx/cofepris/documentos/guia-de-autoverificaci on-para-establecimientos-de-atencion-medica-con-fines-estetico s-sin-procedimientos-no-quirurgicos · consulta: 2026-10-25 ·]]></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cance: Alcance federal, documento fechado en pantalla el 15 de mayo de 2025.]]></a:t>
            </a:r>
          </a:p>
        </p:txBody>
      </p:sp>
      <p:sp>
        <p:nvSpPr>
          <p:cNvPr id="9"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pa B con límite de destinatario: establecimientos que prestan atención médica con fines estéticos. Se toma prestada su lógica de autoverificación documentada, no como obligación del salón.]]></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08 · Nota editorial de la casa: cifras de desinfección y parámetros de esterilización sin fuente verificada para servicios de belleza · consulta: 2026-10-25 · alcance: Alcance editorial, no es fuente jurídica ni técnica. Documenta que esta lección no afirma ningún valor de producto: se remite a la etiqueta del envase, a la ficha del fabricante y al protocolo interno escrit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revisión editorial, 2026-10-25. Revisión por profesional sanitario: no realizada, pendiente; queda pendiente en particular la redacción de la sección de escalamiento y la decisión de qué artículos pasan a un solo uso en cada tipo de servici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terial de formación general: no habilita para ejercer una profesión sanitaria ni para prestar servicios de atención médica, y no sustituye la capacitación obligatoria que exija la autoridad aplicabl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3-limpieza-desinfeccion-esterilizacion"/>
              </a:rPr>
              <a:t><![CDATA[Limpiar, desinfectar y esterilizar: tres palabras que no significan lo mism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afirma concentraciones, diluciones ni tiempos de contacto: los valores válidos son los de la etiqueta del producto que se usa, copiados al registr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2026-10-26T02:21:34Z</dcterms:created>
  <dcterms:modified xsi:type="dcterms:W3CDTF">2026-10-26T02:21:34Z</dcterms:modified>
  <dc:title>Limpiar, desinfectar y esterilizar: tres palabras que no significan lo mismo</dc:title>
  <dc:description>Presentación editable del OA «Limpiar, desinfectar y esterilizar: tres palabras que no significan lo mismo». Enlace: https://saludyestetica.lumbre.lat/object/sye-c13-r01-oa03-limpieza-desinfeccion-esterilizacion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