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presProps" Target="presProps.xml"/>
  <Relationship Id="rId77" Type="http://schemas.openxmlformats.org/officeDocument/2006/relationships/viewProps" Target="viewProps.xml"/>
  <Relationship Id="rId7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Salud y Estét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ragancias, aceites y sensibilidad: qué preguntar antes de una sesión» (2 de 2).]]></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o que se aplica en la piel no es una sola cosa» (2 de 2).]]></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atural, hipoalergénico y sin perfume no significan lo mismo» (2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atural, hipoalergénico y sin perfume no significan lo mismo» (3 de 5).]]></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atural, hipoalergénico y sin perfume no significan lo mismo» (4 de 5).]]></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Natural, hipoalergénico y sin perfume no significan lo mismo» (5 de 5).]]></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etiqueta y la ficha técnica: qué debe poder mostrarte el establecimiento» (2 de 2).]]></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1-flujo.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asos antes de una sesión con ar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De la pregunta al registro, sin confiar en el aroma como arg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Mezclas, envases y utensilios: lo que se puede preguntar» (2 de 2).]]></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nsibilidad y reacción: qué observar y cuándo detener»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2-matriz.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uatro productos que no son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Qué es cada uno y qué conviene preguntar antes de acept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Tres preguntas, un registro y una decisión» (2 de 2).]]></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con aromas sin puntos cie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ide el nombre exacto y el envase orig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recostarte, pregunta cómo se llama el producto, quién lo envasa y si puedes ver el envase original. Un envase genérico sin etiqueta no es información suficiente, aunque huela bien y lo usen desde hace añ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con aromas sin puntos cie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Lee la etiqueta con la persona que atien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Busca el lote, las instrucciones y las advertencias. No necesitas interpretar la fórmula: necesitas saber si lo que vas a recibir coincide con lo que el producto dice. Si la etiqueta está en otro idioma, pide que te expliquen las advert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con aromas sin puntos cie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regunta por la mezcla y por su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e preparó para esta sesión o salió de un envase común? ¿Qué contiene? ¿Con qué se dosificó? ¿Se limpió el utensilio entre una persona y otra? Son preguntas de servicio: cualquier establecimiento ordenado puede contestarl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con aromas sin puntos cie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Acuerda zonas, cantidad y una sal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Define qué zonas se trabajan y cuáles no, y pide que te avisen antes de cambiar de producto. Acuerda una señal para detener: levantar la mano o decir «alto» basta. La sesión se interrumpe sin explicaciones larg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con aromas sin puntos cie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Observa y verbaliza lo que sie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Si aparece escozor, calor, picor o hinchazón, dilo de inmediato y pide que se retire el producto. No esperes a que termine la sesión para no incomodar. Quien atiende debe poder detenerse sin negoci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Procedimiento: preparar una sesión con aromas sin puntos cie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Registra y decide el siguiente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ota producto, lote, zonas, tiempo y sensación. Si la reacción cede, observa; si se extiende, ampolla o se acompaña de hinchazón o dificultad para respirar, busca atención médica. Guarda la confirmación y el nombre de quien at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asaje que empezó con una go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3: Los hech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so ficticio, nombres inventados, sin datos de personas reales. Rocío reserva un «masaje aromático» de una hora. La terapeuta le ofrece una gota de la mezcla en la muñeca «para que la conozca». Rocío acepta y siente un cosquilleo que no le parece grave. Diez minutos después, la espalda le arde y la zona de la muñeca está roj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asaje que empezó con una go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3: Dónde se rompió l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l producto venía de un envase sin etiqueta; nadie le dijo el nombre, el lote ni qué contenía la mezcla. La terapeuta interpretó el cosquilleo como «normal» y siguió. Rocío no dijo nada porque no quería interrumpir. Cuando por fin lo dijo, el producto ya llevaba varios minutos en la piel y no había forma de saber qué se había apli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Caso trabajado: el masaje que empezó con una gota (caso fict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3: Qué se hizo distint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ocío pidió que se retirara el producto con agua, anotó la zona, la hora y la sensación, y pidió el nombre y el lote. El spa tardó en encontrarlos porque la mezcla no estaba identificada. Con la etiqueta del envase de origen, Rocío pudo llevar el dato a su consulta. En la siguiente visita pidió la mezcla sin fragancia, verificó el envase original y acordó una señal para detener. No volvió a aceptar una gota de cortesía sin saber qué e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3-checklist.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hecklist antes de decir sí a una sesión con ar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comprobaciones que caben en la recepción y en la cabi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rrores frecuent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2 de 4).]]></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3 de 4).]]></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riterios para decidir» (4 de 4).]]></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Pedir el nombre exacto, ver el envase original y su lote; si no se puede, pospon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y la etiqueta son la información mínima para saber qué se aplica y poder rastrearlo. Un descargo no sustituye esa inform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SSA1/SCFI-2012, cl. 5.1.7: declaración de lote en el envase; cl. 5.3.7: leyendas precautor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Que, conforme al reglamento, se sometió a pruebas de sensibilización dérmica para comprobar esa condi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reglamento exige pruebas de sensibilización dérmica para comprobar la hipoalergenicidad. No es una palabra libre ni una garantía para toda pie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6 – RCSPS, art. 191: los productos hipoalergénicos deben someterse previamente a pruebas biológicas de sensibilización dér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igen natural no dice cómo reaccionará tu piel. Hay sustancias naturales que irritan y el adjetivo no sustituye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 cl. 5.1.9: prohibición de declaraciones que no pueden comproba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Una mezcla preparada en el local exige más información: qué contiene, quién la preparó y con qué se dosific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6 – RCSPS, arts. 193 y 194: venta a granel y utensilios limpios por produ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Aceite esencial → Esencia concentrada; no es el aceite de masaj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ceite portador → Base vegetal que permite desli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Hipoalergénico → Exige prueba de sensibilización dérmic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ote → Permite rastrear el producto si hay una re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1 – LGS, art. 269; F-006 – RCSPS, art. 191; F-004 – NOM-141, cl. 5.1.7.]]></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ote · contie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lote permite rastrear el producto y la composición permite saber qué se aplica. Sin esos dos datos, la conversación posterior depende de la memoria de quien atendi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 cl. 5.1.7; F-006 – RCSPS, arts. 193 y 19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Nombre exacto del producto y su lote → Pregunt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Si la mezcla se preparó para mí → Pregunt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Qué hacer si aparece ardor → Preguntar an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Retirar el producto si el escozor aumenta → Detener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visar si hay hinchazón o dificultad para respirar → Detener dur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Anotar zonas, producto y sensación → Regist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Guardar la confirmación y el nombre de quien atendió → Registrar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información se pide antes, se usa durante y se conserva después; cada momento tiene su propia a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Clasificar» (2 de 2).]]></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 Como huele bien, no hace falta revisar la etique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aroma no es un documento. Sin etiqueta no se sabe qué se aplica ni se puede rastrear una reacción; esa línea convierte una sesión informada en un acto de f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F-004 – NOM-141, cl. 5.1.7: el lote y la información del producto viajan con el enva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saludyestetica.lumbre.lat/object/sye-c11-r01-oa04-fragancias-y-aceites]]></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iensa en la última vez que aceptaste algo en la piel sin saber qué era. Escribe qué te faltó preguntar y cuál de las tres preguntas de esta lección habría cambiado la conversación. No busques un culpable: busca el dato que falta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Juegos · Memoria de fragancias y ace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Juegos · Memoria de fragancias y aceit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tres preguntas conviene hacer antes de una sesión con aro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exacto y lote del producto; si la mezcla se preparó para ti y qué contiene; qué se hace si aparece ardor o una mancha. Las tres se contestan con datos, no con «es natur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hago si algo arde durante la se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o digo de inmediato, pido que se retire el producto y observo. Si se extiende, ampolla o aparece hinchazón, busco atención médica. No espero a que termine la sesión para no incomod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información debe poder mostrarme el establecimi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l envase original con nombre, lote, instrucciones y advertencias. Si la mezcla es de la casa, qué contiene y quién la preparó. Sin eso, no hay producto identific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buscar atención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i hay hinchazón de labios, párpados o cara, dificultad para respirar o sensación de cierre en la garganta. Eso no se resuelve con agua ni con una crema: se busca atención médica inmedia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saludyestetica.lumbre.lat/object/sye-c11-r01-oa04-fragancias-y-aceites]]></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2 de 6).]]></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3 de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4 de 6).]]></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5 de 6).]]></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estado de revisión» (6 de 6).]]></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002264" r:id="rId1"/>
    <p:sldLayoutId id="2482002265" r:id="rId2"/>
    <p:sldLayoutId id="2482002266" r:id="rId3"/>
    <p:sldLayoutId id="2482002267"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92a53af8a6553cb072b198da26f44f6ed9ae7d8a8f0c527c1.jpg"/>
  <Relationship Id="rId3" Type="http://schemas.openxmlformats.org/officeDocument/2006/relationships/hyperlink" Target="https://saludyestetica.lumbre.lat/object/sye-c11-r01-oa04-fragancias-y-aceites"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1-flujo2.jpg"/>
  <Relationship Id="rId3" Type="http://schemas.openxmlformats.org/officeDocument/2006/relationships/hyperlink" Target="https://saludyestetica.lumbre.lat/object/sye-c11-r01-oa04-fragancias-y-aceites" TargetMode="External"/>
  <Relationship Id="rId4" Type="http://schemas.openxmlformats.org/officeDocument/2006/relationships/hyperlink" Target="https://saludyestetica.lumbre.lat/object/sye-c11-r01-oa04-fragancias-y-aceites"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2-matriz5.jpg"/>
  <Relationship Id="rId3" Type="http://schemas.openxmlformats.org/officeDocument/2006/relationships/hyperlink" Target="https://saludyestetica.lumbre.lat/object/sye-c11-r01-oa04-fragancias-y-aceites" TargetMode="External"/>
  <Relationship Id="rId4" Type="http://schemas.openxmlformats.org/officeDocument/2006/relationships/hyperlink" Target="https://saludyestetica.lumbre.lat/object/sye-c11-r01-oa04-fragancias-y-aceites"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3-checklist6.jpg"/>
  <Relationship Id="rId3" Type="http://schemas.openxmlformats.org/officeDocument/2006/relationships/hyperlink" Target="https://saludyestetica.lumbre.lat/object/sye-c11-r01-oa04-fragancias-y-aceites" TargetMode="External"/>
  <Relationship Id="rId4" Type="http://schemas.openxmlformats.org/officeDocument/2006/relationships/hyperlink" Target="https://saludyestetica.lumbre.lat/object/sye-c11-r01-oa04-fragancias-y-aceites" TargetMode="External"/>
  <Relationship Id="rId5"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hyperlink" Target="https://saludyestetica.lumbre.lat/object/sye-c11-r01-oa04-fragancias-y-aceites" TargetMode="External"/>
  <Relationship Id="rId4"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saludyestetica.lumbre.lat/object/sye-c11-r01-oa04-fragancias-y-aceites" TargetMode="External"/>
  <Relationship Id="rId3" Type="http://schemas.openxmlformats.org/officeDocument/2006/relationships/notesSlide" Target="../notesSlides/notesSlide7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Fragancia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cei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nsibilidad:]]></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qué]]></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pregun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antes]]></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un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sesión]]></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Salud y Estética]]></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saludyestetica.lumbre.lat/object/sye-c11-r01-oa04-fragancias-y-aceites"/>
              </a:rPr>
              <a:t><![CDATA[Ver el OA en saludyestetica.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ir qué producto se aplica en una sesión de bienestar, formular tres preguntas verificables sobre su etiqueta y su preparación, y decidir cuándo posponer el servicio o buscar orientación sin emitir un diagnóstico.]]></a:t>
            </a:r>
          </a:p>
        </p:txBody>
      </p:sp>
      <p:sp>
        <p:nvSpPr>
          <p:cNvPr id="9" name=""/>
          <p:cNvSpPr txBox="1"/>
          <p:nvPr/>
        </p:nvSpPr>
        <p:spPr>
          <a:xfrm>
            <a:off x="514350" y="29622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3248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cción sobre fragancias y aceites en servicios de bienestar: por qué lo natural no equivale a seguro, cómo leer la etiqueta y la ficha del producto, qué preguntar sobre mezclas y aplicación, y cuándo una reacción obliga a detener la sesión y consulta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Salud y Estética]]></a:t>
            </a:r>
          </a:p>
        </p:txBody>
      </p:sp>
      <p:sp>
        <p:nvSpPr>
          <p:cNvPr id="8" name=""/>
          <p:cNvSpPr txBox="1"/>
          <p:nvPr/>
        </p:nvSpPr>
        <p:spPr>
          <a:xfrm>
            <a:off x="514350" y="16097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fragancias · aceites esenciales · sensibilidad · etiquetado · consentimiento]]></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ancias, aceites y sensibilidad: qué preguntar antes de una se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73]]></a:t>
            </a:r>
          </a:p>
        </p:txBody>
      </p:sp>
      <p:sp>
        <p:nvSpPr>
          <p:cNvPr id="7" name="" descr=""/>
          <p:cNvSpPr/>
          <p:nvPr/>
        </p:nvSpPr>
        <p:spPr>
          <a:xfrm>
            <a:off x="514350" y="1219200"/>
            <a:ext cx="8115300" cy="173355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úblico y alcance]]></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ersonas que usan o van a usar servicios de relajación con aromas y aceites, y personal que los opera. No requiere formación previa. Material informativo: no diagnostica, no indica tratamientos y no sustituye la valoración de un profesional de la salud.]]></a:t>
            </a:r>
          </a:p>
        </p:txBody>
      </p:sp>
      <p:sp>
        <p:nvSpPr>
          <p:cNvPr id="11" name=""/>
          <p:cNvSpPr txBox="1"/>
          <p:nvPr/>
        </p:nvSpPr>
        <p:spPr>
          <a:xfrm>
            <a:off x="514350" y="29527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Rocío llega a su primera sesión de «masaje aromático» en un spa pequeño. En la recepción le ofrecen elegir entre lavanda, naranja y «la mezcla de la casa». Elige la mezcl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ragancias, aceites y sensibilidad: qué preguntar antes de una se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terapeuta vierte un aceite de un envase ámbar sin etiqueta, lo calienta entre las manos y dice: «es natural, no pasa nada». A los pocos minutos Rocío siente un ardor en la espalda que no cede y no sabe si decirlo. Esta lección no va a decirle qué tiene ni qué producto la irritó: nadie puede saberlo desde un texto.]]></a:t>
            </a:r>
          </a:p>
        </p:txBody>
      </p:sp>
      <p:sp>
        <p:nvSpPr>
          <p:cNvPr id="8" name=""/>
          <p:cNvSpPr txBox="1"/>
          <p:nvPr/>
        </p:nvSpPr>
        <p:spPr>
          <a:xfrm>
            <a:off x="514350" y="28670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e da lo que le faltó: tres preguntas antes, una forma de detener la sesión sin culpa y un registro para que, si algo pasa, la conversación con un profesional empiece con dato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aplica en la piel no es una sola cos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 un servicio con aromas hay cuatro cosas distintas: un aceite portador —el que permite deslizar—, un aceite esencial —una esencia concentrada—, una fragancia —una mezcla pensada para oler— y el producto final que se aplica. No son intercambiables: un aceite esencial no es un aceite de masaje y una fragancia no es un tratamiento. La ley mexicana define cosmético como las sustancias que se ponen en contacto con la piel para limpiar, perfumar, proteger o modificar el aspecto, y excluye lo destinado a ingerirse, inhalarse, inyectarse o implantarse (F-001 – LGS, art. 269; consultado 2026-10-25).]]></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se aplica en la piel no es una sola cos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a distinción no es un capricho: cambia lo que puedes preguntar y lo que el establecimiento debe contestar. Si se presenta como «aceite para masaje», la pregunta es por su etiqueta y su uso; si se presenta como «esencia para aromaterapia», la pregunta es si se aplica en la piel o solo se difunde. Y si el envase no dice nada, la pregunta no es «¿huele rico?», sino «¿cuál es el producto exacto y dónde está su etiqueta?». Un servicio de relajación puede ser agradable y seguro sin prometer efectos terapéuticos; lo que no puede es pedirte que confíes en un líquido sin nombr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atural, hipoalergénico y sin perfume no significan lo mismo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atural» describe el origen de un ingrediente, no su comportamiento en la piel. Hay sustancias naturales que irritan y sustancias sintéticas que toleran muchas personas; el adjetivo no sustituye una etiqueta ni una prueba. «Hipoalergénico» tiene un peso distinto en México: el Reglamento de Control Sanitario de Productos y Servicios exige que los productos de perfumería y belleza que se anuncian así se sometan previamente a pruebas biológicas de sensibilización dérmica para comprobar esa condición (F-006 – RCSPS, art. 191; consultado 2026-10-25). No es una palabra libre que cualquiera pueda poner en un frasc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atural, hipoalergénico y sin perfume no significan lo mismo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n perfume» también admite lecturas: puede significar que no se añadió fragancia, que se añadió una que no se declara como tal o que el producto conserva el olor de sus ingredientes. La única forma de saberlo es leer la lista de ingredientes y preguntar por el producto exacto. La norma de etiquetado prohíbe las declaraciones que no pueden comprobarse y las que atribuyen al cosmético acciones propias de un medicamento (F-004 – NOM-141-SSA1/SCFI-2012, cl. 5.1.9; consultado 2026-10-25). Si un aceite promete «desintoxicar», «curar» o «equilibrar» algo, la promesa ya te dice más del vendedor que del product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atural, hipoalergénico y sin perfume no significan lo mismo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73]]></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es y qué no es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 una guía para decidir con información antes y durante una sesión con aromas. No identifica alergias, no interpreta síntomas, no indica tratamientos y no sustituye la valoración de un profesional de la salud. Tampoco certifica productos ni establecimiento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atural, hipoalergénico y sin perfume no significan lo mismo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73]]></a:t>
            </a:r>
          </a:p>
        </p:txBody>
      </p:sp>
      <p:sp>
        <p:nvSpPr>
          <p:cNvPr id="7" name="" descr=""/>
          <p:cNvSpPr/>
          <p:nvPr/>
        </p:nvSpPr>
        <p:spPr>
          <a:xfrm>
            <a:off x="514350" y="1219200"/>
            <a:ext cx="8115300" cy="20764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0764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Un envase sin etiqueta no es un producto «artesanal»: es un producto sin información]]></a:t>
            </a:r>
          </a:p>
        </p:txBody>
      </p:sp>
      <p:sp>
        <p:nvSpPr>
          <p:cNvPr id="10" name=""/>
          <p:cNvSpPr txBox="1"/>
          <p:nvPr/>
        </p:nvSpPr>
        <p:spPr>
          <a:xfrm>
            <a:off x="685800" y="19621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no puedes ver el nombre, el lote y las advertencias, no hay forma de saber qué se aplica ni de rastrearlo después. Pedirlo no es desconfianza: es la condición mínima para aceptar algo sobre tu piel.]]></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Natural, hipoalergénico y sin perfume no significan lo mismo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73]]></a:t>
            </a:r>
          </a:p>
        </p:txBody>
      </p:sp>
      <p:sp>
        <p:nvSpPr>
          <p:cNvPr id="7" name="" descr=""/>
          <p:cNvSpPr/>
          <p:nvPr/>
        </p:nvSpPr>
        <p:spPr>
          <a:xfrm>
            <a:off x="514350" y="1219200"/>
            <a:ext cx="8115300" cy="14192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1219200"/>
            <a:ext cx="38100" cy="14192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ordena la conversación]]></a:t>
            </a:r>
          </a:p>
        </p:txBody>
      </p:sp>
      <p:sp>
        <p:nvSpPr>
          <p:cNvPr id="10" name=""/>
          <p:cNvSpPr txBox="1"/>
          <p:nvPr/>
        </p:nvSpPr>
        <p:spPr>
          <a:xfrm>
            <a:off x="685800" y="161925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e puede mostrar el envase original y decirme si esta mezcla se preparó para mí?». Si la respuesta es clara, sigues; si es una evasiva, ya tienes la decisión: posponer hasta tener la informació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y la ficha técnica: qué debe poder mostrarte el establecimient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producto cosmético preenvasado debe llevar la declaración de lote y las instrucciones de uso cuando su tipo lo exige, además de las leyendas precautorias de su categoría (F-004 – NOM-141, cls. 5.1.7, 5.1.8 y 5.3.7; consultado 2026-10-25). El lote permite rastrear qué se aplicó si después hay una reacción. Si el establecimiento trasvasa el producto a un envase sin etiqueta, esa información se pierde y se pierde la posibilidad de reclamar con datos. Sin ese dato, la conversación posterior depende de la memoria de quien atendió.]]></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y la ficha técnica: qué debe poder mostrarte el establecimient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hace falta que el spa te entregue su receta ni que revele un secreto industrial. Puede mostrarte el envase original, leer contigo el nombre y el lote, y decirte si la mezcla se preparó para ti o salió de un envase común. Si la respuesta es «es de la casa» y no hay etiqueta, no hay misterio elegante: hay un producto del que no se puede decir qué es. En ese punto la decisión no es oler más fuerte, es posponer hasta tener la información. La norma de etiquetado existe para que esa información viaje con el producto y no se quede en la memoria de quien mezcló.]]></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etiqueta y la ficha técnica: qué debe poder mostrarte el establecimiento]]></a:t>
            </a:r>
          </a:p>
        </p:txBody>
      </p:sp>
      <p:pic>
        <p:nvPicPr>
          <p:cNvPr id="3" name="" descr="Cuatro pasos antes de una sesión con aromas">
            <a:hlinkClick r:id="rId3" tooltip="Cuatro pasos antes de una sesión con aromas"/>
          </p:cNvPr>
          <p:cNvPicPr>
            <a:picLocks noChangeAspect="1"/>
          </p:cNvPicPr>
          <p:nvPr>
            <p:ph type="pic" idx="1"/>
          </p:nvPr>
        </p:nvPicPr>
        <p:blipFill>
          <a:blip r:embed="rId2"/>
          <a:stretch>
            <a:fillRect/>
          </a:stretch>
        </p:blipFill>
        <p:spPr>
          <a:xfrm>
            <a:off x="1457325" y="1257300"/>
            <a:ext cx="621982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De la pregunta al registro, sin confiar en el aroma como argument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4-fragancias-y-aceites"/>
              </a:rPr>
              <a:t><![CDATA[Ver imagen original en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zclas, envases y utensilios: lo que se puede pregu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mezcla preparada en el local puede ser válida, pero exige más información, no menos. Pregunta quién la preparó, con qué productos y si se hizo para ti o se guardó de otra sesión. Pregunta con qué se dosifica y si el utensilio se limpia entre personas. No necesitas la fórmula: exige que el envase de origen esté identificado y que la preparación no sea un traspaso a ciegas. El Reglamento de Control Sanitario de Productos y Servicios prohíbe la venta a granel de ciertos productos y, cuando la permite, exige envase cerrado y utensilios limpios por producto (F-006 – RCSPS, arts. 193 y 194; consultado 2026-10-25).]]></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zclas, envases y utensilios: lo que se puede pregu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7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higiene del servicio sigue el mismo criterio: limpiar primero, desinfectar después y usar el nivel que corresponda al artículo (F-015 – CDC, definiciones de limpieza, desinfección y esterilización; consultado 2026-10-25). Un frasco que se abre, se huele y se vuelve a cerrar con las mismas manos no es un detalle estético: es una vía de contaminación. Si el establecimiento no puede explicarte cómo limpia los utensilios y cómo evita que el producto de una persona toque el de otra, tienes un motivo para no aceptar. No necesitas un protocolo en la pared; necesitas una respuesta concret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Mezclas, envases y utensilios: lo que se puede pregu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73]]></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tuaciones que aparecen en una sesión con aromas y la respuesta que corresponde. La última columna no es un consejo clínico: marca el límite de lo que se puede resolver en el servicio.]]></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73]]></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2419350"/>
                <a:gridCol w="245745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erapeuta vierte de un envase sin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ál es el producto y dónde está su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aceptar hasta ver el envase original; pospon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cen que es «natural» y por eso no irri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producto es y qué dice su etique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tomar «natural» como garantía; revisar la informa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mezcla se prepara al mo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contiene y con qué se dosif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r que se prepare delante de ti con producto identifi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7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2419350"/>
                <a:gridCol w="2457450"/>
                <a:gridCol w="32385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egunta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hacer]]></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n una gota de cortesía en la muñe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 el mismo producto de la ses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 aceptas, observa la zona; una gota no descarta una re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rde al aplicar y no ced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e puede retirar con agua y quién me revi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tener, retirar, registrar; consultar si se extiende o ampoll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ieren cobrar un «upgrade» de aromaterapi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taba en el precio y lo acepté por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olo se paga lo aceptado; sin aceptación expresa, no se co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reacción: qué observar y cuándo detene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urante la sesión, la información más útil la da tu propia piel y tu propia respiración. Escozor que aumenta, calor que no cede, picor, enrojecimiento que se extiende, hinchazón o una sensación de opresión en la garganta son motivos para detener, no para aguantar. No hace falta ponerles un nombre ni decidir si son «alergia» o «irritación»: basta con describir lo que sientes y pedir que se retire el producto. Un servicio de bienestar no debería pedirte que toleres una señal del cuerpo para no interrumpir la experiencia de otra perso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reacción: qué observar y cuándo detene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hinchazón de labios, párpados o cara, dificultad para respirar o cierre en la garganta, la sesión termina y se busca atención médica inmediata; no se resuelve con una crema. Si la reacción es local y cede al retirar el producto, registra qué se aplicó, en qué zona, el tiempo y qué sentiste, y consulta si se extiende, ampolla o no mejora. La etiqueta de algunos cosméticos pide suspender su uso si aparecen irritación o salpullido (F-004 – NOM-141, cl. 5.3.7.10; consultado 2026-10-25). Primero se retira, después se observa y, si hace falta, se consulta; nunca al revé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nsibilidad y reacción: qué observar y cuándo detener]]></a:t>
            </a:r>
          </a:p>
        </p:txBody>
      </p:sp>
      <p:pic>
        <p:nvPicPr>
          <p:cNvPr id="3" name="" descr="Cuatro productos que no son lo mismo">
            <a:hlinkClick r:id="rId3" tooltip="Cuatro productos que no son lo mismo"/>
          </p:cNvPr>
          <p:cNvPicPr>
            <a:picLocks noChangeAspect="1"/>
          </p:cNvPicPr>
          <p:nvPr>
            <p:ph type="pic" idx="1"/>
          </p:nvPr>
        </p:nvPicPr>
        <p:blipFill>
          <a:blip r:embed="rId2"/>
          <a:stretch>
            <a:fillRect/>
          </a:stretch>
        </p:blipFill>
        <p:spPr>
          <a:xfrm>
            <a:off x="1924050" y="1257300"/>
            <a:ext cx="5286375"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Qué es cada uno y qué conviene preguntar antes de aceptarlo.]]></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4-fragancias-y-aceites"/>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un registro y una dec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a sesión, haz tres preguntas y escucha si la respuesta es concreta. No las dejes para la cabina. Primera: «¿cuál es el nombre exacto del producto y me puede mostrar su envase y su lote?». Segunda: «¿la mezcla se preparó para mí y qué contiene?». Tercera: «si siento ardor o aparece una mancha, ¿qué se hace y con quién hablo?». Un establecimiento que responde con nombres, envases y un procedimiento te está dando información verificable; uno que responde «es natural, no pasa nada» te está pidiendo un acto de f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un registro y una dec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7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spués, registra en la confirmación de la cita: fecha, producto, lote si lo viste, zonas tratadas, quién atendió y lo que sentiste. Sirve para comparar si vuelves y para que una valoración profesional tenga datos. Si el spa te ofrece un «upgrade» de aromaterapia, recuerda que los servicios adicionales no pueden prestarse ni cobrarse sin tu aceptación expresa (F-019 – LFPC, arts. 7 Bis y 10; consultado 2026-10-25). Y si decides posponer, no estás siendo difícil: usas la información que tienes. La siguiente lección trabaja ese límit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Procedimiento: preparar una sesión con aromas sin puntos ciegos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ide el nombre exacto y el envase original]]></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recostarte, pregunta cómo se llama el producto, quién lo envasa y si puedes ver el envase original. Un envase genérico sin etiqueta no es información suficiente, aunque huela bien y lo usen desde hace año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Procedimiento: preparar una sesión con aromas sin puntos ciegos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ee la etiqueta con la persona que atiend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sca el lote, las instrucciones y las advertencias. No necesitas interpretar la fórmula: necesitas saber si lo que vas a recibir coincide con lo que el producto dice. Si la etiqueta está en otro idioma, pide que te expliquen las advertencia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Procedimiento: preparar una sesión con aromas sin puntos ciegos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regunta por la mezcla y por su preparación]]></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preparó para esta sesión o salió de un envase común? ¿Qué contiene? ¿Con qué se dosificó? ¿Se limpió el utensilio entre una persona y otra? Son preguntas de servicio: cualquier establecimiento ordenado puede contestarla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Procedimiento: preparar una sesión con aromas sin puntos ciegos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cuerda zonas, cantidad y una salida]]></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fine qué zonas se trabajan y cuáles no, y pide que te avisen antes de cambiar de producto. Acuerda una señal para detener: levantar la mano o decir «alto» basta. La sesión se interrumpe sin explicaciones larg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Procedimiento: preparar una sesión con aromas sin puntos ciegos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bserva y verbaliza lo que sientes]]></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parece escozor, calor, picor o hinchazón, dilo de inmediato y pide que se retire el producto. No esperes a que termine la sesión para no incomodar. Quien atiende debe poder detenerse sin negocia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Procedimiento: preparar una sesión con aromas sin puntos ciegos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Registra y decide el siguiente pas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ota producto, lote, zonas, tiempo y sensación. Si la reacción cede, observa; si se extiende, ampolla o se acompaña de hinchazón o dificultad para respirar, busca atención médica. Guarda la confirmación y el nombre de quien atendió.]]></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Caso trabajado: el masaje que empezó con una gota (caso ficticio) · Paso 1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os hechos]]></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ficticio, nombres inventados, sin datos de personas reales. Rocío reserva un «masaje aromático» de una hora. La terapeuta le ofrece una gota de la mezcla en la muñeca «para que la conozca». Rocío acepta y siente un cosquilleo que no le parece grave. Diez minutos después, la espalda le arde y la zona de la muñeca está roj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Caso trabajado: el masaje que empezó con una gota (caso ficticio) · Paso 2 de 3]]></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ónde se rompió la información]]></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ducto venía de un envase sin etiqueta; nadie le dijo el nombre, el lote ni qué contenía la mezcla. La terapeuta interpretó el cosquilleo como «normal» y siguió. Rocío no dijo nada porque no quería interrumpir. Cuando por fin lo dijo, el producto ya llevaba varios minutos en la piel y no había forma de saber qué se había aplic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7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Tres preguntas, un registro y una decisión · Caso trabajado: el masaje que empezó con una gota (caso ficticio) · Paso 3 de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7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se hizo distinto después]]></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ocío pidió que se retirara el producto con agua, anotó la zona, la hora y la sensación, y pidió el nombre y el lote. El spa tardó en encontrarlos porque la mezcla no estaba identificada. Con la etiqueta del envase de origen, Rocío pudo llevar el dato a su consulta. En la siguiente visita pidió la mezcla sin fragancia, verificó el envase original y acordó una señal para detener. No volvió a aceptar una gota de cortesía sin saber qué er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res preguntas, un registro y una decisión]]></a:t>
            </a:r>
          </a:p>
        </p:txBody>
      </p:sp>
      <p:pic>
        <p:nvPicPr>
          <p:cNvPr id="3" name="" descr="Checklist antes de decir sí a una sesión con aromas">
            <a:hlinkClick r:id="rId3" tooltip="Checklist antes de decir sí a una sesión con aromas"/>
          </p:cNvPr>
          <p:cNvPicPr>
            <a:picLocks noChangeAspect="1"/>
          </p:cNvPicPr>
          <p:nvPr>
            <p:ph type="pic" idx="1"/>
          </p:nvPr>
        </p:nvPicPr>
        <p:blipFill>
          <a:blip r:embed="rId2"/>
          <a:stretch>
            <a:fillRect/>
          </a:stretch>
        </p:blipFill>
        <p:spPr>
          <a:xfrm>
            <a:off x="2324100" y="1257300"/>
            <a:ext cx="4495800" cy="2800350"/>
          </a:xfrm>
          <a:prstGeom prst="rect">
            <a:avLst/>
          </a:prstGeom>
          <a:noFill/>
        </p:spPr>
      </p:pic>
      <p:sp>
        <p:nvSpPr>
          <p:cNvPr id="4" name="Placeholder for body"/>
          <p:cNvSpPr/>
          <p:nvPr>
            <p:ph type="body" idx="2"/>
          </p:nvPr>
        </p:nvSpPr>
        <p:spPr>
          <a:xfrm>
            <a:off x="514350" y="40576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comprobaciones que caben en la recepción y en la cabina.]]></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saludyestetica.lumbre.lat/object/sye-c11-r01-oa04-fragancias-y-aceites"/>
              </a:rPr>
              <a:t><![CDATA[Ver imagen original en el OA]]></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undir «natural» con «seguro». El origen de un ingrediente no dice cómo va a reaccionar tu piel. La información útil está en la etiqueta, en la advertencia y en lo que observas, no en el adjetivo del folleto.]]></a:t>
            </a:r>
          </a:p>
        </p:txBody>
      </p:sp>
      <p:sp>
        <p:nvSpPr>
          <p:cNvPr id="9" name=""/>
          <p:cNvSpPr txBox="1"/>
          <p:nvPr/>
        </p:nvSpPr>
        <p:spPr>
          <a:xfrm>
            <a:off x="514350" y="26003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ceptar un envase sin etiqueta «porque siempre lo usan». La costumbre no es trazabilidad. Sin nombre ni lote no se puede saber qué te aplicaron ni reclamar con datos si algo sale mal.]]></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rrores frecuent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73]]></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 preguntar si la mezcla se preparó para ti. Una mezcla preparada para varias personas exige más controles, no menos. Preguntar qué contiene y con qué se dosificó es parte del servicio, no una desconfianza.]]></a:t>
            </a:r>
          </a:p>
        </p:txBody>
      </p:sp>
      <p:sp>
        <p:nvSpPr>
          <p:cNvPr id="9" name=""/>
          <p:cNvSpPr txBox="1"/>
          <p:nvPr/>
        </p:nvSpPr>
        <p:spPr>
          <a:xfrm>
            <a:off x="514350" y="26003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6003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guantar el ardor para no interrumpir. El servicio está para que estés bien, no para que toleres una señal del cuerpo. Se dice, se retira y se registra; la sesión se puede reprogramar, la información no se recupera.]]></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no puedes ver el nombre y el lote del producto, no hay información suficiente: pospón la sesión.]]></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mezcla se preparó en el local, pregunta qué contiene y quién la preparó antes de aceptarla.]]></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la etiqueta advierte no aplicar sobre piel irritada o lastimada y tu piel está así, no se aplic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sientes ardor, picor o hinchazón, detén la sesión y pide que se retire el producto.]]></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7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hay hinchazón de labios, párpados o cara, dificultad para respirar o cierre de garganta, busca atención médica inmediata.]]></a:t>
            </a:r>
          </a:p>
        </p:txBody>
      </p:sp>
      <p:sp>
        <p:nvSpPr>
          <p:cNvPr id="9" name=""/>
          <p:cNvSpPr txBox="1"/>
          <p:nvPr/>
        </p:nvSpPr>
        <p:spPr>
          <a:xfrm>
            <a:off x="514350" y="19431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6.]]></a:t>
            </a:r>
          </a:p>
        </p:txBody>
      </p:sp>
      <p:sp>
        <p:nvSpPr>
          <p:cNvPr id="10" name=""/>
          <p:cNvSpPr txBox="1"/>
          <p:nvPr/>
        </p:nvSpPr>
        <p:spPr>
          <a:xfrm>
            <a:off x="762000" y="19431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te ofrecen un servicio adicional, solo se acepta y se cobra si lo aceptaste de forma expresa (F-019 – LFPC, arts. 7 Bis y 10; consultado 2026-10-25).]]></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73]]></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ímites y escalamient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etén la sesión y busca orientación si la reacción no cede al retirar el producto, se extiende, forma ampollas o aparece hinchazón. Busca atención médica inmediata si hay hinchazón de labios, párpados o cara, dificultad para respirar, cierre en la garganta o mareo intenso. No intentes identificar la causa: describe lo que observas, el tiempo que estuvo el producto y qué se aplicó.]]></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riterios para decidir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73]]></a:t>
            </a:r>
          </a:p>
        </p:txBody>
      </p:sp>
      <p:sp>
        <p:nvSpPr>
          <p:cNvPr id="7" name="" descr=""/>
          <p:cNvSpPr/>
          <p:nvPr/>
        </p:nvSpPr>
        <p:spPr>
          <a:xfrm>
            <a:off x="514350" y="1219200"/>
            <a:ext cx="8115300" cy="19621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19621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de el nombre y el lote, y guarda el envase o una foto de la etiqueta. Si no te dan esa información, puedes acudir a la autoridad de protección al consumidor (F-020 – PROFECO, derechos básicos; consultado 2026-10-25). Esta lección no sustituye la valoración de un profesional de la salud y no convierte una reacción en un diagnóstic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terapeuta va a usar un aceite que no está en su envase original. ¿Qué haces antes de aceptar la sesión?]]></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nfiar: si huele bien, seguramente es un producto de masaje.]]></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edir el nombre exacto, ver el envase original y su lote; si no se puede, posponer.]]></a:t>
            </a:r>
          </a:p>
        </p:txBody>
      </p:sp>
      <p:sp>
        <p:nvSpPr>
          <p:cNvPr id="11" name=""/>
          <p:cNvSpPr txBox="1"/>
          <p:nvPr/>
        </p:nvSpPr>
        <p:spPr>
          <a:xfrm>
            <a:off x="666750" y="3390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dir que le agregue más fragancia para notar mejor el aroma.]]></a:t>
            </a:r>
          </a:p>
        </p:txBody>
      </p:sp>
      <p:sp>
        <p:nvSpPr>
          <p:cNvPr id="12" name=""/>
          <p:cNvSpPr txBox="1"/>
          <p:nvPr/>
        </p:nvSpPr>
        <p:spPr>
          <a:xfrm>
            <a:off x="666750" y="37719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Firmar un descargo y continuar con la sesió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significa que un producto de perfumería y belleza se anuncie como «hipoalergénico» en Méxic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no contiene ningún ingrediente natural.]]></a:t>
            </a:r>
          </a:p>
        </p:txBody>
      </p:sp>
      <p:sp>
        <p:nvSpPr>
          <p:cNvPr id="10" name=""/>
          <p:cNvSpPr txBox="1"/>
          <p:nvPr/>
        </p:nvSpPr>
        <p:spPr>
          <a:xfrm>
            <a:off x="666750" y="26955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fue probado en personas con alergia y por eso es apto para todas.]]></a:t>
            </a:r>
          </a:p>
        </p:txBody>
      </p:sp>
      <p:sp>
        <p:nvSpPr>
          <p:cNvPr id="11" name=""/>
          <p:cNvSpPr txBox="1"/>
          <p:nvPr/>
        </p:nvSpPr>
        <p:spPr>
          <a:xfrm>
            <a:off x="666750" y="3390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conforme al reglamento, se sometió a pruebas de sensibilización dérmica para comprobar esa condición.]]></a:t>
            </a:r>
          </a:p>
        </p:txBody>
      </p:sp>
      <p:sp>
        <p:nvSpPr>
          <p:cNvPr id="12" name=""/>
          <p:cNvSpPr txBox="1"/>
          <p:nvPr/>
        </p:nvSpPr>
        <p:spPr>
          <a:xfrm>
            <a:off x="666750" y="40862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puede usarse en cualquier piel sin preguntar nad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atural» garantiza que un aceite no va a irritar la piel.]]></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la mezcla se prepara al momento, no hace falta saber qué contiene.]]></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 cada término con lo que significa en una sesión con aromas.]]></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6003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Aceite esencial]]></a:t>
            </a:r>
          </a:p>
        </p:txBody>
      </p:sp>
      <p:sp>
        <p:nvSpPr>
          <p:cNvPr id="11" name=""/>
          <p:cNvSpPr txBox="1"/>
          <p:nvPr/>
        </p:nvSpPr>
        <p:spPr>
          <a:xfrm>
            <a:off x="514350" y="2952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ceite portador]]></a:t>
            </a:r>
          </a:p>
        </p:txBody>
      </p:sp>
      <p:sp>
        <p:nvSpPr>
          <p:cNvPr id="12" name=""/>
          <p:cNvSpPr txBox="1"/>
          <p:nvPr/>
        </p:nvSpPr>
        <p:spPr>
          <a:xfrm>
            <a:off x="514350" y="33051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Hipoalergénico]]></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ote]]></a:t>
            </a:r>
          </a:p>
        </p:txBody>
      </p:sp>
      <p:sp>
        <p:nvSpPr>
          <p:cNvPr id="14" name=""/>
          <p:cNvSpPr txBox="1"/>
          <p:nvPr/>
        </p:nvSpPr>
        <p:spPr>
          <a:xfrm>
            <a:off x="514350" y="40100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42862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Base vegetal que permite desliza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xige prueba de sensibilización dérmic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ermite rastrear el producto si hay una reacción]]></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encia concentrada; no es el aceite de masaj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la sesión conviene pedir el nombre exacto del producto y su ___. Si la mezcla se prepara en el local, pregunta qué ___ y quién la preparó.]]></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cada acción según el momento de la sesión en que corresponde.]]></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guntar antes]]></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ner durante]]></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gistrar después]]></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Nombre exacto del producto y su lote]]></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Si la mezcla se preparó para mí]]></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7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Qué hacer si aparece ardor]]></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Retirar el producto si el escozor aume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visar si hay hinchazón o dificultad para respirar]]></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Anotar zonas, producto y sensación]]></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Guardar la confirmación y el nombre de quien atendió]]></a:t>
            </a:r>
          </a:p>
        </p:txBody>
      </p:sp>
      <p:sp>
        <p:nvSpPr>
          <p:cNvPr id="12" name=""/>
          <p:cNvSpPr txBox="1"/>
          <p:nvPr/>
        </p:nvSpPr>
        <p:spPr>
          <a:xfrm>
            <a:off x="514350" y="30289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Marca la línea que no corresponde a una sesión con aromas bien informada.]]></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Pido el nombre exacto del producto y verifico su lote.]]></a:t>
            </a:r>
          </a:p>
        </p:txBody>
      </p:sp>
      <p:sp>
        <p:nvSpPr>
          <p:cNvPr id="10" name=""/>
          <p:cNvSpPr txBox="1"/>
          <p:nvPr/>
        </p:nvSpPr>
        <p:spPr>
          <a:xfrm>
            <a:off x="628650" y="2676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Pregunto si la mezcla se preparó para esta sesión.]]></a:t>
            </a:r>
          </a:p>
        </p:txBody>
      </p:sp>
      <p:sp>
        <p:nvSpPr>
          <p:cNvPr id="11" name=""/>
          <p:cNvSpPr txBox="1"/>
          <p:nvPr/>
        </p:nvSpPr>
        <p:spPr>
          <a:xfrm>
            <a:off x="628650" y="3038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Como huele bien, no hace falta revisar la etiqueta.]]></a:t>
            </a:r>
          </a:p>
        </p:txBody>
      </p:sp>
      <p:sp>
        <p:nvSpPr>
          <p:cNvPr id="12" name=""/>
          <p:cNvSpPr txBox="1"/>
          <p:nvPr/>
        </p:nvSpPr>
        <p:spPr>
          <a:xfrm>
            <a:off x="628650" y="34004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cuerdo qué zonas se trabajan y cuáles no.]]></a:t>
            </a:r>
          </a:p>
        </p:txBody>
      </p:sp>
      <p:sp>
        <p:nvSpPr>
          <p:cNvPr id="13" name=""/>
          <p:cNvSpPr txBox="1"/>
          <p:nvPr/>
        </p:nvSpPr>
        <p:spPr>
          <a:xfrm>
            <a:off x="628650" y="3762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Anoto el producto y cualquier sensación al termin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4-fragancias-y-ace-ex01]]></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sye-c11-r01-oa04-fragancias-y-ace-ex02]]></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4-fragancias-y-ace-ex03]]></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sye-c11-r01-oa04-fragancias-y-ace-ex04]]></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sye-c11-r01-oa04-fragancias-y-ace-ex05]]></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7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sye-c11-r01-oa04-fragancias-y-ace-ex06]]></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sye-c11-r01-oa04-fragancias-y-ace-ex07]]></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sye-c11-r01-oa04-fragancias-y-ace-ex08]]></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Puedes distinguir los productos que se mezclan en una sesión, pedir nombre y lote, y detener el servicio ante una señal de sensibilidad sin ponerle un nombre clínico.]]></a:t>
            </a:r>
          </a:p>
        </p:txBody>
      </p:sp>
      <p:sp>
        <p:nvSpPr>
          <p:cNvPr id="11" name=""/>
          <p:cNvSpPr txBox="1"/>
          <p:nvPr/>
        </p:nvSpPr>
        <p:spPr>
          <a:xfrm>
            <a:off x="514350" y="32766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matriz de los cuatro productos y a la tabla de situaciones; después escribe las tres preguntas que harías en tu próxima ci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omprueba lo que aprendiste]]></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iensa en la última vez que aceptaste algo en la piel sin saber qué era. Escribe qué te faltó preguntar y cuál de las tres preguntas de esta lección habría cambiado la conversación. No busques un culpable: busca el dato que faltaba.]]></a:t>
            </a:r>
          </a:p>
        </p:txBody>
      </p:sp>
      <p:sp>
        <p:nvSpPr>
          <p:cNvPr id="9" name=""/>
          <p:cNvSpPr txBox="1"/>
          <p:nvPr/>
        </p:nvSpPr>
        <p:spPr>
          <a:xfrm>
            <a:off x="514350" y="30384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fragancias y aceit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73]]></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esen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encia concentrada; no es aceite de masaj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ceite portad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vegetal que permite desliz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Hipoalergénic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prueba de sensibilización dérm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astrea el producto si hay una rea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atur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s sinónimo de segur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Mezcla de la ca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xige saber qué contiene y quién la preparó]]></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Memoria de fragancias y aceite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73]]></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saludyestetica.lumbre.lat/object/sye-c11-r01-oa04-fragancias-y-aceites"/>
              </a:rPr>
              <a:t><![CDATA[Abrir el juego en el O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tres preguntas conviene hacer antes de una sesión con aroma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1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exacto y lote del producto; si la mezcla se preparó para ti y qué contiene; qué se hace si aparece ardor o una mancha. Las tres se contestan con datos, no con «es natural».]]></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hago si algo arde durante la sesió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2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o digo de inmediato, pido que se retire el producto y observo. Si se extiende, ampolla o aparece hinchazón, busco atención médica. No espero a que termine la sesión para no incomodar.]]></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información debe poder mostrarme el establecimiento?]]></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3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envase original con nombre, lote, instrucciones y advertencias. Si la mezcla es de la casa, qué contiene y quién la preparó. Sin eso, no hay producto identificabl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buscar atención inmediata?]]></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Juegos · Tarjetas para preguntar con criterio · Tarjeta 4 de 4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7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hay hinchazón de labios, párpados o cara, dificultad para respirar o sensación de cierre en la garganta. Eso no se resuelve con agua ni con una crema: se busca atención médica inmedia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7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sesión con aromas puede ser un buen servicio y a la vez un producto sin información. La diferencia no está en el aroma ni en «natural»: está en que puedas ver el envase, el lote, las advertencias y la composición de lo que te pondrán. Pide eso antes de recostarte, acuerda una señal para detener y registra lo aplicad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7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 algo arde, se retira; si se extiende o aparece hinchazón, se consulta; si hay dificultad para respirar, se busca atención inmediata. Paso siguiente: escribe tus tres preguntas en la nota de tu próxima cita y pásalas a la lección 5, sobre cuándo posponer el servicio y cómo pedir orientación sin diagnosticar.]]></a:t>
            </a:r>
          </a:p>
        </p:txBody>
      </p:sp>
      <p:sp>
        <p:nvSpPr>
          <p:cNvPr id="8" name=""/>
          <p:cNvSpPr txBox="1"/>
          <p:nvPr/>
        </p:nvSpPr>
        <p:spPr>
          <a:xfrm>
            <a:off x="514350" y="28670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obligaciones citadas son federales o de práctica según la fuente; los requisitos de apertura y sanitarios dependen de su municipio o entidad federativa: verifíquelos con la autoridad. Nada de este curso sustituye la valoración de un profesional de la salud.]]></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73]]></a:t>
            </a:r>
          </a:p>
        </p:txBody>
      </p:sp>
      <p:sp>
        <p:nvSpPr>
          <p:cNvPr id="7" name=""/>
          <p:cNvSpPr txBox="1"/>
          <p:nvPr/>
        </p:nvSpPr>
        <p:spPr>
          <a:xfrm>
            <a:off x="514350" y="121920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uentes consultadas:]]></a:t>
            </a:r>
          </a:p>
        </p:txBody>
      </p:sp>
      <p:sp>
        <p:nvSpPr>
          <p:cNvPr id="8" name=""/>
          <p:cNvSpPr txBox="1"/>
          <p:nvPr/>
        </p:nvSpPr>
        <p:spPr>
          <a:xfrm>
            <a:off x="514350" y="162877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1 · Ley General de Salud, arts. 269, 270 y 272: definición de cosmético y límites de sus promesas · consulta: 2026-10-25 · alcance: Federal, sanitario. Define el cosmético y el límite de sus promesas; no se citan dosis ni tratamientos.]]></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4 · NOM-141-SSA1/SCFI-2012, etiquetado de cosméticos preenvasados: lote (5.1.7), instrucciones (5.1.8), declaraciones prohibidas (5.1.9) y leyendas precautorias (5.3.7) · https://dof.gob.mx/nota_detalle_popup.php?codigo=5269348 · consulta: 2026-10-25 · alcance: Federal, etiquetado de cosméticos. No fija concentraciones, tiempos de contacto ni parámetros de aplicación en el salón.]]></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06 · Reglamento de Control Sanitario de Productos y Servicios, arts. 187, 191, 193 y 194: perfumería y belleza, hipoalergenicidad y granel · https://salud.gob.mx/unidades/cdi/nom/compi/rcsps.html · consulta: 2026-10-25 · alcance: Federal, productos de perfumería y belleza. Se cita para la hipoalergenicidad y el manejo de envases; no fija fórmulas ni dilucione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5 · CDC, Infection Control: definiciones de limpieza, desinfección y esterilización · https://www.cdc.gov/infection-control/hcp/disinfection-sterilization/introduction-methods-definition-of-terms.html · consulta: 2026-10-25 · alcance: Internacional, referencia técnica (capa A). Se usa para la jerarquía limpiar, desinfectar y esterilizar, sin tiempos ni concentraciones.]]></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7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19 · Ley Federal de Protección al Consumidor, arts. 7 Bis y 10: precio total y cargos sin consentimiento · consulta: 2026-10-25 · alcance: Federal, relaciones de consumo. Se cita para el «upgrade» no solicitado; no se publican montos de multas.]]></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estado de revisión ·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saludyestetica.lumbre.lat/object/sye-c11-r01-oa04-fragancias-y-aceites"/>
              </a:rPr>
              <a:t><![CDATA[Fragancias, aceites y sensibilidad: qué preguntar antes de una sesión]]></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7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F-020 · PROFECO, Derechos Básicos de las Personas Consumidoras · https://www.gob.mx/profeco/documentos/derechos-basicos-del-consumidor?state=published · consulta: 2026-10-25 · alcance: Federal, protección al consumidor. Divulgación oficial de derechos; no sustituye la asesoría de la autoridad en un caso concreto.]]></a:t>
            </a:r>
          </a:p>
        </p:txBody>
      </p:sp>
      <p:sp>
        <p:nvSpPr>
          <p:cNvPr id="8" name=""/>
          <p:cNvSpPr txBox="1"/>
          <p:nvPr/>
        </p:nvSpPr>
        <p:spPr>
          <a:xfrm>
            <a:off x="514350" y="36004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 revisión: Revisión editorial, 2026-10-25. Revisión por profesional sanitario: no realizada, pendiente.]]></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73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2026-10-26T03:39:51Z</dcterms:created>
  <dcterms:modified xsi:type="dcterms:W3CDTF">2026-10-26T03:39:51Z</dcterms:modified>
  <dc:title>Fragancias, aceites y sensibilidad: qué preguntar antes de una sesión</dc:title>
  <dc:description>Presentación editable del OA «Fragancias, aceites y sensibilidad: qué preguntar antes de una sesión». Enlace: https://saludyestetica.lumbre.lat/object/sye-c11-r01-oa04-fragancias-y-aceites</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