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4-introducir-y-observar]]></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5-r01-oa04-introducir-y-observa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ntroducir un producto nuevo: probarlo, observarlo y decidir con fech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un cosmético puede hacer y lo que no»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un cosmético puede hacer y lo que no»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tiqueta trae el instructivo y se lee antes de abrir»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tiqueta trae el instructivo y se lee antes de abrir»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tiqueta trae el instructivo y se lee antes de abrir»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o a la vez: la regla que permite atribuir»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ómo entra un producto n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 producto por vez y una anotación di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4-introducir-y-observar]]></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observar y cómo anotarlo sin interpretar»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4-introducir-y-observar]]></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4-introducir-y-observa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se suspende y cuándo se busca valoración»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Qué observar y qué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hoja describe; no nombra enferme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4-introducir-y-observa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errar las cuatro semanas con tres frases»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introducir un product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Separa lo nuevo de lo cono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z una lista con lo que ya usas y toleras y otra con lo que acabas de comprar. La primera es la base de la prueba; la segunda espera. Si no recuerdas cómo te sentó algo, ese producto entra como nuevo aunque lleve meses en el b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4-introducir-y-observar]]></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introducir un product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Copia cinco datos del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unción declarada, modo de uso, advertencias, lote y responsable de la fabricación. Se copian del reverso, no del frente ni de la publicación donde lo viste. Si falta el modo de uso o las advertencias, el producto no en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4-introducir-y-observa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introducir un product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repara la hoja y la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ete columnas y una línea por día: fecha, producto, hora, zona, molestia, comodidad a las dos horas y decisión. Elige la zona pequeña —mandíbula, detrás de la oreja o antebrazo— y el momento del día que vas a poder repe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4-introducir-y-observa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introducir un product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Haz los primeros días en peq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lica en la zona elegida y anota al momento, a las dos horas y a la mañana siguiente. No agregues otro producto nuevo. Si hay molestia clara, no se extiende: se suspende y se anota l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4-introducir-y-observa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introducir un product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Extiende al rostro y comp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os primeros días no dieron molestia, extiende al rostro y sigue anotando. La comparación es contra tu propia base: cómo estaba la piel antes de entrar y cómo está ahora, no contra la piel de otra persona ni contra la foto de una campa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4-introducir-y-observa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introducir un product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ierra con tres fr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las cuatro semanas escribe qué se queda y a qué hora, qué se sale y por qué, y qué queda pendiente de consulta. Guarda la etiqueta o el lote del producto que se queda y del que se salió: es la información que permite rastrear si algo pasa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4-introducir-y-observa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tres productos y una sola c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nombre inventado. Nadia, veintinueve años, compró en una promoción un sérum, una crema y un exfoliante. Los estrenó la misma noche y el miércoles tenía ardor y rojez en las mejillas. No sabía qué producto lo causaba ni si debía suspender los tres. Su presupuesto del mes ya estaba ga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4-introducir-y-observa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tres productos y una sola c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Qué hizo con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spendió los tres y volvió a lo que ya toleraba. Esperó a que la piel estuviera cómoda y reintrodujo uno solo: el sérum, en la mandíbula, dos días. La hoja marcó ardor a las dos horas en cada aplicación, así que lo cerró con fecha y motivo. Dos semanas después probó la crema, primero en la mandíbula y luego en el rostro, sin molestia. El exfoliante quedó cerrado: no era una necesidad y no hacía falta arriesgar otr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4-introducir-y-observa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tres productos y una sola c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Cómo cer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ió tres frases: la crema se queda de noche; el sérum se salió el día cinco por ardor repetido; el exfoliante queda pendiente para cuando termine la prueba de la crema. Guardó el lote del sérum y una foto de su etiqueta. Llevó la hoja a la consulta: la conversación empezó por un dato, no por una im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4-introducir-y-observa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abrir un producto n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antes de la primera ap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4-introducir-y-observar]]></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3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no se puede atribuir la molestia a uno de los dos produ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n dos estrenos simultáneos no se puede saber cuál causó qué. Se vuelve a la base tolerada y se reintroduce uno a l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gla de introducción de esta lección es un producto por vez, con razonamiento de atrib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5-r01-oa04-introducir-y-observar]]></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l modo de uso y las advertencias del reve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verso es el instructivo: función, modo de uso, advertencias, lote y responsable. La norma de etiquetado exige esa información y prohíbe las declaraciones que no pueden comprob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M-141-SSA1/SCFI-2012, cláusulas 5.1.7, 5.1.8 y 5.1.9 (F-0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5-r01-oa04-introducir-y-observar]]></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zona pequeña da información, no una garantía. Por eso la extensión al rostro se hace con la misma hoja y con la misma obser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rocedimiento pide extender sólo si no hubo molestia y seguir anot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5-r01-oa04-introducir-y-observa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uspender significa retirar el producto, no reducir la aplicación ni mezclarlo. Se anota la fecha de salida y se vuelve a la rutina tole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M-141-SSA1/SCFI-2012, cláusula 5.3.7.10 (F-004): «Que suspenda su empleo si se presentan signos de irritación o salpull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5-r01-oa04-introducir-y-observar]]></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lote es el dato que permite volver al producto concreto. Se guarda la caja o una foto del reverso, sobre todo del producto que se sa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M-141-SSA1/SCFI-2012, cláusula 5.1.7 (F-004): declaración de lo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5-r01-oa04-introducir-y-observar]]></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rdor que se va en minutos → Anotar y repetir un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ojez que se repite en cada aplicación → Suspender y anotar l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l caliente, roja y dolorosa → Buscar atención médica inmedi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ducto sin modo de uso ni advertencias → No entra a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ierre de las cuatro semanas → Se queda, se sale o s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hoja describe lo observado; la decisión se toma con criterios escritos, no con la impresión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5-r01-oa04-introducir-y-observar]]></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Relacion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uno · pequeña ·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producto por vez permite atribuir la molestia; la zona pequeña limita la exposición; la fecha hace comparable el registro y permite cerrar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de introducción de la lección y hoja de siete colum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5-r01-oa04-introducir-y-observar]]></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rema tolerada cuatro semanas, cómoda a las dos horas → Se qu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érum con ardor repetido en cada aplicación → Se sa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ojez que se extiende y la piel se siente caliente → S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roducto sin advertencias ni modo de uso → Se sa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Hinchazón de labios después de la primera aplicación → S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Textura que no molesta pero no resuelve la necesidad → Se sa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ierre no es un veredicto sobre la piel: es una decisión sobre el producto, con fecha y mo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5-r01-oa04-introducir-y-observar]]></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Clasificar»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Si arde, aguanto una semana: es la fase de adap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hay una fase de adaptación que obligue a aguantar. La etiqueta manda suspender ante signos de irritación, y la hoja registra la fecha de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M-141-SSA1/SCFI-2012, cláusula 5.3.7.10 (F-0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5-r01-oa04-introducir-y-observar]]></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4-introducir-y-observar]]></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el último producto que estrenaste. Escribe qué función declaraba, qué advertencias traía el reverso y cuántos productos entraron esa misma semana. Si no puedes responder las tres cosas, ya sabes qué copiar la próxim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4-introducir-y-observar]]></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prueba de toler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4-introducir-y-observar]]></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prueba de toler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4-introducir-y-observar]]></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prueba de toler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4-introducir-y-observar]]></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evalúa de un cosmético en est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 tu piel lo tolera y si cumple la función que declara. No se evalúa si resolvió un problema clínico: la ley prohíbe atribuirle acciones de medica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4-introducir-y-observar]]></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hipoalergénico» en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el producto se sometió a prueba de sensibilización dérmica para comprobar esa condición. No significa que tu piel concreta vaya a toler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4-introducir-y-observar]]></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la zona pequeña arde en cada ap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uspender el producto, anotar la fecha y volver a la rutina que ya tolerabas. No se baja la frecuencia ni se mezcla para disim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4-introducir-y-observar]]></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frases cierran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se queda y a qué hora, qué se sale y por qué, y qué queda pendiente de consulta. Se guardan con el lote d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4-introducir-y-observar]]></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9339" r:id="rId1"/>
    <p:sldLayoutId id="2481999340" r:id="rId2"/>
    <p:sldLayoutId id="2481999341" r:id="rId3"/>
    <p:sldLayoutId id="248199934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3a15fdae4ae5f512b379e312e77f63f2cd83857093cc2b91.jpg"/>
  <Relationship Id="rId3" Type="http://schemas.openxmlformats.org/officeDocument/2006/relationships/hyperlink" Target="https://saludyestetica.lumbre.lat/object/sye-c05-r01-oa04-introducir-y-observar"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05-r01-oa04-introducir-y-observar" TargetMode="External"/>
  <Relationship Id="rId4" Type="http://schemas.openxmlformats.org/officeDocument/2006/relationships/hyperlink" Target="https://saludyestetica.lumbre.lat/object/sye-c05-r01-oa04-introducir-y-observar"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05-r01-oa04-introducir-y-observar" TargetMode="External"/>
  <Relationship Id="rId4" Type="http://schemas.openxmlformats.org/officeDocument/2006/relationships/hyperlink" Target="https://saludyestetica.lumbre.lat/object/sye-c05-r01-oa04-introducir-y-observar"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05-r01-oa04-introducir-y-observar" TargetMode="External"/>
  <Relationship Id="rId4" Type="http://schemas.openxmlformats.org/officeDocument/2006/relationships/hyperlink" Target="https://saludyestetica.lumbre.lat/object/sye-c05-r01-oa04-introducir-y-observar"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hyperlink" Target="https://saludyestetica.lumbre.lat/object/sye-c05-r01-oa04-introducir-y-observar" TargetMode="External"/>
  <Relationship Id="rId4"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4-introducir-y-observar" TargetMode="External"/>
  <Relationship Id="rId3" Type="http://schemas.openxmlformats.org/officeDocument/2006/relationships/notesSlide" Target="../notesSlides/notesSlide7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troduc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duct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uev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barl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bservar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cidi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ech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5-r01-oa04-introducir-y-observar"/>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ir el orden de entrada de un producto cosmético nuevo, aplicar una prueba de tolerancia en zona pequeña, registrar durante cuatro semanas lo que se observa y distinguir entre una molestia que obliga a suspender y una señal que exige valoración profesion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ráctica del curso 5. Enseña a introducir un producto por vez, a leer el reverso del envase antes de abrirlo y a llevar una hoja de siete columnas durante cuatro semanas. Incluye la instrucción de suspender si aparece irritación, las señales que no esperan y el cierre con tres frases: se queda, se sale o se consulta.]]></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40100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tolerancia · prueba · introducción · registro · cosméticos · seña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troducir un producto nuevo: probarlo, observarlo y decidir con fech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4]]></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compran cosméticos y quieren estrenarlos sin adivinar, y personas que trabajan o emprenden en servicios de belleza y necesitan explicar a sus clientes cómo se prueba un producto. No requiere conocimientos previos y no habilita para ejercer ninguna profesión sanitaria.]]></a:t>
            </a:r>
          </a:p>
        </p:txBody>
      </p:sp>
      <p:sp>
        <p:nvSpPr>
          <p:cNvPr id="11"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omingo por la noche, Nadia —caso ficticio, nombre inventado— abre tres cajas que llegaron juntas: un sérum, una crema y un exfoliante. Los compró en una promoción y quiere estrenarlos esa misma noche, antes de una comid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troducir un producto nuevo: probarlo, observarlo y decidir con fech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unes siente la cara tirante; el martes, ardor en las mejillas; el miércoles ya no sabe qué producto tiene la culpa, y tampoco sabe si debe dejar todo o sólo una parte. La escena se repite en baños y gabinetes: varios productos nuevos, una sola cara y ninguna nota. Esta lección no promete descubrir a qué eres alérgica ni nombrar lo que sientes.]]></a:t>
            </a:r>
          </a:p>
        </p:txBody>
      </p:sp>
      <p:sp>
        <p:nvSpPr>
          <p:cNvPr id="8"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seña algo más modesto y más útil: a introducir un producto por vez, a observar lo que pasa con una hoja delante y a decidir con fecha cuándo algo se queda, cuándo se sale y cuándo hay que buscar valoració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un cosmético puede hacer y lo que n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y General de Salud define los productos cosméticos por lo que hacen sobre las partes superficiales del cuerpo: limpiarlas, perfumarlas, ayudar a modificar su aspecto, protegerlas, mantenerlas en buen estado o atenuar alteraciones de la piel sana (F-001 – Ley General de Salud, art.]]></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269, texto vigente a 15-01-2026; consultado 2026-10-25). La misma ley prohíbe atribuirles acciones propias de los medicamentos, como curar o ser solución definitiva de una enfermedad (F-001, art. 27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un cosmético puede hacer y lo que n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ahí sale una consecuencia práctica: lo que puedes evaluar de un cosmético no es si resolvió un problema clínico, sino si tu piel lo tolera y si te sirve para la función que declaró.]]></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un cosmético puede hacer y lo que n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o cambia las preguntas. En lugar de «¿me va a quitar esto?», la pregunta útil es «¿qué función declara, la necesito y lo tolero?». Un producto de superficie puede cambiar la sensación de la piel, su aspecto o su protección; no sustituye la valoración de una lesión ni el manejo de una infección, y por eso la etiqueta no puede prometerlo (F-001, arts. 269 y 270). Cuando el frasco promete curar, eliminar o resolver un padecimiento, el problema no es tu piel: es la promesa, y esa promesa es la primera razón para no comprarl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tiqueta trae el instructivo y se lee antes de abr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orma mexicana de etiquetado exige que el envase de un cosmético preenvasado lleve información sanitaria y comercial, y que ciertos productos incluyan instrucciones o modo de uso (F-004 – NOM-141-SSA1/SCFI-2012, cláusulas 5.1.7 y 5.1.8; consultado 2026-10-25). También exige declarar el lote y prohíbe las declaraciones de propiedades que no pueden comprobarse (F-004, cláusulas 5.1.7 y 5.1.9). En la práctica, el reverso del envase es el instructivo: función declarada, modo de uso, advertencias, lote y responsable de la fabricación. Antes de abrir se leen esas cinco cosas; después se copian a la ho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tiqueta trae el instructivo y se lee antes de abr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palabra que conviene leer con cuidado: «hipoalergénico». El reglamento mexicano la somete a prueba de sensibilización dérmica para comprobar la condición (F-006 – RCSPS, art. 191; consultado 2026-10-25), así que no es un adjetivo libre. Lo que no significa es que el producto vaya a tolerarlo todo el mundo: una prueba hecha en otra piel no conoce la tuya. Por eso la etiqueta se usa como punto de partida y la tolerancia se comprueba en tu propia zona pequeña, con la hoja delante. Si el envase no trae modo de uso ni advertencias, o si el frente promete algo que el reverso no sostiene, ese producto no entra a la prueb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tiqueta trae el instructivo y se lee antes de abr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4]]></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cción formativa sobre introducción y observación de productos cosméticos. No diagnostica, no indica tratamientos y no sustituye una consulta con un profesional sanitario; tampoco habilita para ejercer una profesión sanitari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uspender no es bajar la frecuencia]]></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a etiqueta pide suspender ante signos de irritación, el producto se retira. No se reduce la aplicación ni se mezcla con otra crema para disimular la molest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tiqueta trae el instructivo y se lee antes de abr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4]]></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descr=""/>
          <p:cNvSpPr/>
          <p:nvPr/>
        </p:nvSpPr>
        <p:spPr>
          <a:xfrm>
            <a:off x="514350" y="2562225"/>
            <a:ext cx="8115300" cy="14954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10" name="" descr=""/>
          <p:cNvSpPr/>
          <p:nvPr/>
        </p:nvSpPr>
        <p:spPr>
          <a:xfrm>
            <a:off x="514350" y="2562225"/>
            <a:ext cx="38100" cy="1495425"/>
          </a:xfrm>
          <a:prstGeom prst="roundRect">
            <a:avLst/>
          </a:prstGeom>
          <a:solidFill>
            <a:srgbClr val="DED4C2">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prueba corta no es un permiso]]></a:t>
            </a:r>
          </a:p>
        </p:txBody>
      </p:sp>
      <p:sp>
        <p:nvSpPr>
          <p:cNvPr id="12"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e la zona pequeña no reaccione no demuestra que el rostro completo vaya a tolerarlo. Por eso la extensión también se registra, con fecha y con la misma hoja.]]></a:t>
            </a:r>
          </a:p>
        </p:txBody>
      </p:sp>
      <p:sp>
        <p:nvSpPr>
          <p:cNvPr id="13" name=""/>
          <p:cNvSpPr txBox="1"/>
          <p:nvPr/>
        </p:nvSpPr>
        <p:spPr>
          <a:xfrm>
            <a:off x="685800" y="26384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etiqueta manda sobre la tendencia]]></a:t>
            </a:r>
          </a:p>
        </p:txBody>
      </p:sp>
      <p:sp>
        <p:nvSpPr>
          <p:cNvPr id="14" name=""/>
          <p:cNvSpPr txBox="1"/>
          <p:nvPr/>
        </p:nvSpPr>
        <p:spPr>
          <a:xfrm>
            <a:off x="685800" y="30384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modo de uso y las advertencias del envase están por encima de cualquier recomendación de redes o de mostrador. Si el frente promete más de lo que el reverso sostiene, no entra a la prueb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o a la vez: la regla que permite atribu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ste curso proponemos una regla de introducción, y es una propuesta de práctica, no una indicación clínica: un producto nuevo por vez, durante cuatro semanas, con una anotación diaria. La lógica no es ritual, es de atribución. Si dos productos entran la misma semana y aparece comezón, no hay manera honesta de saber cuál la causó; si entran separados, el que estaba en prueba queda señalado y el otro conserva su historial. La misma razón sirve para lo contrario: cuando algo va bien, puedes decir qué lo hizo y no atribuírselo al conjunt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o a la vez: la regla que permite atribu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concreto es éste. Primero se elige el producto que responde a la necesidad más clara; los demás se quedan cerrados, no «por probar un poquito». Los primeros dos o tres días se aplica en una zona pequeña —la mandíbula, detrás de la oreja o el antebrazo— y después se extiende al rostro si no hubo molestia. La cantidad es la que cubre la zona, sin capas gruesas. Si ya usas algo que te indicó un profesional sanitario, no lo cambies por esta lección: esa indicación es suya y se consulta con quien la hiz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o a la vez: la regla que permite atribuir]]></a:t>
            </a:r>
          </a:p>
        </p:txBody>
      </p:sp>
      <p:pic>
        <p:nvPicPr>
          <p:cNvPr id="3" name="" descr="Cómo entra un producto nuevo">
            <a:hlinkClick r:id="rId3" tooltip="Cómo entra un producto nuev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 producto por vez y una anotación diari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5-r01-oa04-introducir-y-observar"/>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observar y cómo anotarlo sin interpret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 observa: ardor, comezón, tirantez, rojez, hinchazón y brotes nuevos en la zona. También se observa lo que no es molestia, porque hace falta el contraste: si la piel se siente cómoda a las dos horas, si no tira al sonreír, si no aparecieron granos donde no había. Se anota el momento —al aplicar, a las dos horas, a la mañana siguiente— porque una sensación que se va en minutos no se lee igual que una que se repite en cada aplicación. Lo que se escribe es lo que se siente y se ve, no la interpretación: «ardor en mejilla derecha, dos minutos, se fue» sirve; «tengo la piel mal» no se puede compar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observar y cómo anotarlo sin interpret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tiene siete columnas y una línea por día: fecha, producto, hora, zona, molestia, comodidad a las dos horas y decisión. Se llena con el envase enfrente, no de memoria, y se guarda junto al producto o en el teléfono. Sirve para tres cosas: para decidir a las cuatro semanas, para no repetir una compra que ya falló y para llevar información escrita a una consulta si hace falta. No es un expediente clínico ni un instrumento para nombrar enfermedades: es un registro de uso y de sensación, y su valor está en la fecha y en la comparación, no en el adjetiv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observar y cómo anotarlo sin interpret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al introducir un producto y la respuesta que corresponde. La última columna no es un consejo clínico: dice qué decisión tomar con la información disponib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4]]></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571750"/>
                <a:gridCol w="2428875"/>
                <a:gridCol w="31146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obser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aste tres productos en promo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tres quieren entrar la mism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egir uno; los otros quedan cerrados hasta el 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dor al aplicar que se va en minu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nsación pasajera, sin roj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otar; repetir una vez y compa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jez en la zona de prueba al segundo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pite en cada apl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pender y anotar fecha y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4]]></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2571750"/>
                <a:gridCol w="2428875"/>
                <a:gridCol w="31146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obser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oducto promete curar una inf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firmación propia de un medica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omprarlo: la etiqueta ya incumple (F-00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acción después de un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abes qué se aplic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r por escrito producto y lote; buscar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las cuatro semanas no hay cambio vi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oducto no falló: no era su fun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dir si sigue por comodidad, no por prom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se suspende y cuándo se busca valor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instrucción que la etiqueta de los protectores solares está obligada a llevar y que sirve como criterio general: suspender el empleo si aparecen signos de irritación o salpullido (F-004 – NOM-141-SSA1/SCFI-2012, cláusula 5.3.7.10; consultado 2026-10-25). Suspender significa dejar de usar el producto, no bajar la frecuencia ni mezclarlo con otra crema para que «se suavice». La piel vuelve a la rutina mínima que ya toleraba, y el producto se queda cerrado con su fecha de salida anotada. Si más adelante se quiere reintentar, se hace como un estreno: zona pequeña, un solo producto y hoja delant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se suspende y cuándo se busca valor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eñales que no esperan cuatro semanas. Piel roja, hinchada, caliente y dolorosa al tacto es un cuadro que la dermatología describe como de atención médica inmediata (F-014 – AAD, «Cellulitis overview»; consultado 2026-10-25). También se busca valoración si hay hinchazón de párpados o labios, ampollas, fiebre junto con la reacción o una herida que no cierra. Esta lección no nombra lo que tienes ni lo clasifica: describe lo que se observa y dice cuándo dejar de probar productos y buscar a un profesional. La diferencia entre observar y consultar no es el miedo: es la lista de señal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se suspende y cuándo se busca valoración]]></a:t>
            </a:r>
          </a:p>
        </p:txBody>
      </p:sp>
      <p:pic>
        <p:nvPicPr>
          <p:cNvPr id="3" name="" descr="Qué observar y qué hacer">
            <a:hlinkClick r:id="rId3" tooltip="Qué observar y qué hacer"/>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hoja describe; no nombra enfermedade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5-r01-oa04-introducir-y-observar"/>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errar las cuatro semanas con tres fras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as cuatro semanas se cierra con tres frases, no con una impresión. Primera: qué producto se queda, en qué zona y a qué hora. Segunda: qué producto se sale y en qué fecha, con el motivo anotado. Tercera: qué quedó pendiente de consulta. Esas tres frases son el resultado verificable de la lección y también la materia prima de la siguiente compra: si un producto se salió por ardor, no se vuelve a comprar «porque estaba en oferta». Si se queda, se conserva su caja o una foto de la etiqueta con el lote, por si más adelante hace falta decir exactamente qué se usó.]]></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errar las cuatro semanas con tres fras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tiene un límite que conviene decir: no prueba causalidad con certeza absoluta. Una molestia puede coincidir con el clima, con otro cambio de rutina o con un servicio reciente, y la hoja no resuelve esa duda; sólo la ordena. Lo que sí hace es evitar el error más caro, que es cambiar todo al mismo tiempo y quedarse sin saber qué sirve. Y si la molestia apareció después de un servicio en un establecimiento, se pide por escrito qué producto y qué lote se aplicaron: el lote está en la etiqueta justamente para poder rastrear (F-004, cláusula 5.1.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errar las cuatro semanas con tres frases · Procedimiento: introducir un producto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para lo nuevo de lo conocid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z una lista con lo que ya usas y toleras y otra con lo que acabas de comprar. La primera es la base de la prueba; la segunda espera. Si no recuerdas cómo te sentó algo, ese producto entra como nuevo aunque lleve meses en el bañ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errar las cuatro semanas con tres frases · Procedimiento: introducir un producto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pia cinco datos del envas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nción declarada, modo de uso, advertencias, lote y responsable de la fabricación. Se copian del reverso, no del frente ni de la publicación donde lo viste. Si falta el modo de uso o las advertencias, el producto no entr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errar las cuatro semanas con tres frases · Procedimiento: introducir un producto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 la hoja y la zon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ete columnas y una línea por día: fecha, producto, hora, zona, molestia, comodidad a las dos horas y decisión. Elige la zona pequeña —mandíbula, detrás de la oreja o antebrazo— y el momento del día que vas a poder repeti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errar las cuatro semanas con tres frases · Procedimiento: introducir un producto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az los primeros días en pequeñ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 en la zona elegida y anota al momento, a las dos horas y a la mañana siguiente. No agregues otro producto nuevo. Si hay molestia clara, no se extiende: se suspende y se anota la fech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errar las cuatro semanas con tres frases · Procedimiento: introducir un producto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xtiende al rostro y compar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os primeros días no dieron molestia, extiende al rostro y sigue anotando. La comparación es contra tu propia base: cómo estaba la piel antes de entrar y cómo está ahora, no contra la piel de otra persona ni contra la foto de una campañ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errar las cuatro semanas con tres frases · Procedimiento: introducir un producto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a con tres frase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as cuatro semanas escribe qué se queda y a qué hora, qué se sale y por qué, y qué queda pendiente de consulta. Guarda la etiqueta o el lote del producto que se queda y del que se salió: es la información que permite rastrear si algo pasa despué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errar las cuatro semanas con tres frases · Caso trabajado: tres productos y una sola cara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ombre inventado. Nadia, veintinueve años, compró en una promoción un sérum, una crema y un exfoliante. Los estrenó la misma noche y el miércoles tenía ardor y rojez en las mejillas. No sabía qué producto lo causaba ni si debía suspender los tres. Su presupuesto del mes ya estaba gastad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errar las cuatro semanas con tres frases · Caso trabajado: tres productos y una sola cara · Paso 2 de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hizo con la hoj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spendió los tres y volvió a lo que ya toleraba. Esperó a que la piel estuviera cómoda y reintrodujo uno solo: el sérum, en la mandíbula, dos días. La hoja marcó ardor a las dos horas en cada aplicación, así que lo cerró con fecha y motivo. Dos semanas después probó la crema, primero en la mandíbula y luego en el rostro, sin molestia. El exfoliante quedó cerrado: no era una necesidad y no hacía falta arriesgar otra prueb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errar las cuatro semanas con tres frases · Caso trabajado: tres productos y una sola cara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cerró]]></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ó tres frases: la crema se queda de noche; el sérum se salió el día cinco por ardor repetido; el exfoliante queda pendiente para cuando termine la prueba de la crema. Guardó el lote del sérum y una foto de su etiqueta. Llevó la hoja a la consulta: la conversación empezó por un dato, no por una impresió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errar las cuatro semanas con tres frases]]></a:t>
            </a:r>
          </a:p>
        </p:txBody>
      </p:sp>
      <p:pic>
        <p:nvPicPr>
          <p:cNvPr id="3" name="" descr="Antes de abrir un producto nuevo">
            <a:hlinkClick r:id="rId3" tooltip="Antes de abrir un producto nuev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antes de la primera aplic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5-r01-oa04-introducir-y-observar"/>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renar varios productos la misma noche. Si algo irrita, no hay forma de atribuirlo, y si algo funciona tampoco. La prueba se hace de uno en uno, con los demás cerrados.]]></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guantar el ardor esperando que el producto «se asiente». La etiqueta manda suspender ante signos de irritación. La molestia no es un trámite de adaptación: se retira el producto, se anota la fecha y se vuelve a la base tolerad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una prueba corta con una garantía. Que la mandíbula no reaccione no asegura que el rostro vaya a tolerarlo. La extensión se hace con la misma hoja.]]></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nar la hoja con interpretaciones. «Tengo la piel mal» no se puede comparar; «ardor en mejilla derecha, dos minutos, se fue» sí. La hoja registra lo que se siente y se ve, no el nombre que le pondrí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rar el envase y el lote. Sin lote no se puede rastrear qué se aplicó si aparece una reacción. Se guarda la caja o una foto del reverso, sobre todo del producto que se sal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 solo producto nuevo por vez; los demás esperan cerrados y con fecha de entrad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abrir, lee función, modo de uso, advertencias, lote y responsable; si faltan, no entr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z los primeros días en zona pequeña y extiende sólo si no hubo molesti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molestia se repite en cada aplicación, suspende y anota la fecha; no bajes la frecuenci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4]]></a:t>
            </a:r>
          </a:p>
        </p:txBody>
      </p:sp>
      <p:sp>
        <p:nvSpPr>
          <p:cNvPr id="7" name="" descr=""/>
          <p:cNvSpPr/>
          <p:nvPr/>
        </p:nvSpPr>
        <p:spPr>
          <a:xfrm>
            <a:off x="514350" y="2590800"/>
            <a:ext cx="8115300" cy="18097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2590800"/>
            <a:ext cx="38100" cy="18097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hinchazón, ampollas, fiebre o piel caliente y dolorosa, busca valoración sin esperar el cierre.]]></a:t>
            </a:r>
          </a:p>
        </p:txBody>
      </p:sp>
      <p:sp>
        <p:nvSpPr>
          <p:cNvPr id="11"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2"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as cuatro semanas, escribe qué se queda, qué se sale y qué queda pendiente de consulta.]]></a:t>
            </a:r>
          </a:p>
        </p:txBody>
      </p:sp>
      <p:sp>
        <p:nvSpPr>
          <p:cNvPr id="13" name=""/>
          <p:cNvSpPr txBox="1"/>
          <p:nvPr/>
        </p:nvSpPr>
        <p:spPr>
          <a:xfrm>
            <a:off x="685800" y="26670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4" name=""/>
          <p:cNvSpPr txBox="1"/>
          <p:nvPr/>
        </p:nvSpPr>
        <p:spPr>
          <a:xfrm>
            <a:off x="685800" y="30765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uspende la prueba y busca valoración profesional si la rojez se extiende, la piel se siente caliente y dolorosa al tacto, aparecen ampollas o hinchazón de párpados o labios, hay fiebre junto con la reacción, o una herida no cierr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4]]></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dermatología describe la piel roja, hinchada, caliente y dolorosa como un cuadro de atención médica inmediata (F-014 – AAD; consultado 2026-10-25); esta lección no lo nombra ni lo clasifica, sólo indica que se consulte.]]></a:t>
            </a:r>
          </a:p>
        </p:txBody>
      </p:sp>
      <p:sp>
        <p:nvSpPr>
          <p:cNvPr id="10" name=""/>
          <p:cNvSpPr txBox="1"/>
          <p:nvPr/>
        </p:nvSpPr>
        <p:spPr>
          <a:xfrm>
            <a:off x="685800" y="24765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a molestia apareció después de un servicio en un establecimiento, se detiene el siguiente paso, se guarda el envase o la ficha y se pide por escrito qué producto y qué lote se aplicaron. Para una urgencia de riesgo vital se acude de inmediato a un servicio de emergencia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4]]></a:t>
            </a:r>
          </a:p>
        </p:txBody>
      </p:sp>
      <p:sp>
        <p:nvSpPr>
          <p:cNvPr id="7" name="" descr=""/>
          <p:cNvSpPr/>
          <p:nvPr/>
        </p:nvSpPr>
        <p:spPr>
          <a:xfrm>
            <a:off x="514350" y="1219200"/>
            <a:ext cx="8115300" cy="704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704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no diagnostica, no indica tratamientos y no sustituye una consulta con un profesional sanitari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trenaste un sérum y una crema el mismo lunes. El miércoles aparece comezón. ¿Cuál es el problema principal de esa prueb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la comezón siempre aparece a los tres días.]]></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no se puede atribuir la molestia a uno de los dos productos.]]></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hay que suspender los dos para siempre.]]></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hoja de registro sobra si hay molesti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ato del envase cambia de verdad tu decisión de us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color del frasco y el tamaño de la letra del frente.]]></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frase «nuevo» y el precio por mililitro.]]></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modo de uso y las advertencias del reverso.]]></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foto de la modelo que aparece en la caj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rueba en zona pequeña sin molestia asegura que el producto se tolerará en todo el rostr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la etiqueta pide suspender ante signos de irritación, basta con bajar la frecuencia de us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lote del envase sirve para poder rastrear qué producto se aplicó si aparece una reacc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observación con la respuesta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rdor que se va en minuto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ojez que se repite en cada aplica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iel caliente, roja y doloros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oducto sin modo de uso ni advertencias]]></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ierre de las cuatro semanas]]></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uspender y anotar la fech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Buscar atención médica inmediat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entra a la prueb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queda, se sale o se consult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otar y repetir una vez]]></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roducto nuevo entra ___ a la vez. Los primeros días se aplica en una zona ___ y se anota la ___ de entrada en la hoj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a decisión que corresponde al cierr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qued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sale]]></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consult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rema tolerada cuatro semanas, cómoda a las dos horas]]></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érum con ardor repetido en cada aplic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ojez que se extiende y la piel se siente calient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oducto sin advertencias ni modo de us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Hinchazón de labios después de la primera aplicación]]></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Textura que no molesta pero no resuelve la necesidad]]></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que contradice la forma correcta de introducir un product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o el reverso y copio función, modo de uso, advertencias y lote.]]></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ijo una zona pequeña para los primeros dos o tres días.]]></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arde, aguanto una semana: es la fase de adaptación.]]></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o la molestia a las dos horas y a la mañana siguiente.]]></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ierro las cuatro semanas con qué se queda y qué se sal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5-r01-oa04-introducir-y-obs-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5-r01-oa04-introducir-y-obs-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5-r01-oa04-introducir-y-obs-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5-r01-oa04-introducir-y-obs-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5-r01-oa04-introducir-y-obs-ex0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5-r01-oa04-introducir-y-obs-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5-r01-oa04-introducir-y-obs-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5-r01-oa04-introducir-y-obs-ex08]]></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5-r01-oa04-introducir-y-obs-ex09]]></a:t>
            </a:r>
          </a:p>
        </p:txBody>
      </p:sp>
      <p:sp>
        <p:nvSpPr>
          <p:cNvPr id="11" name=""/>
          <p:cNvSpPr txBox="1"/>
          <p:nvPr/>
        </p:nvSpPr>
        <p:spPr>
          <a:xfrm>
            <a:off x="514350" y="26289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ordenar la entrada de un producto, leer el reverso, registrar cuatro semanas y cerrar con tres frases: se queda, se sale o se consulta.]]></a:t>
            </a:r>
          </a:p>
        </p:txBody>
      </p:sp>
      <p:sp>
        <p:nvSpPr>
          <p:cNvPr id="12" name=""/>
          <p:cNvSpPr txBox="1"/>
          <p:nvPr/>
        </p:nvSpPr>
        <p:spPr>
          <a:xfrm>
            <a:off x="514350" y="36290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procedimiento de seis pasos y a la matriz de observación; después llena una hoja con un solo producto y una zona pequeñ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el último producto que estrenaste. Escribe qué función declaraba, qué advertencias traía el reverso y cuántos productos entraron esa misma semana. Si no puedes responder las tres cosas, ya sabes qué copiar la próxima vez.]]></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prueba de tolera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4]]></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809875"/>
                <a:gridCol w="5305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s productos a la v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o, con los demás cerr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ónde empieza la 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 pequeña: mandíbula, detrás de la oreja o antebr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ano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producto, hora, zona, molestia, comodidad y 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la molestia se rep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pender y anotar la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prueba de tolera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4]]></a:t>
            </a:r>
          </a:p>
        </p:txBody>
      </p:sp>
      <p:graphicFrame>
        <p:nvGraphicFramePr>
          <p:cNvPr id="7" name="" descr=""/>
          <p:cNvGraphicFramePr>
            <a:graphicFrameLocks noGrp="1"/>
          </p:cNvGraphicFramePr>
          <p:nvPr/>
        </p:nvGraphicFramePr>
        <p:xfrm>
          <a:off x="514350" y="1257300"/>
          <a:ext cx="8115300" cy="866775"/>
        </p:xfrm>
        <a:graphic>
          <a:graphicData uri="http://schemas.openxmlformats.org/drawingml/2006/table">
            <a:tbl>
              <a:tblPr firstRow="1" bandRow="1"/>
              <a:tblGrid>
                <a:gridCol w="2809875"/>
                <a:gridCol w="5305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 de cuatro sema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queda, se sale o se consu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prueba de toleranci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5-r01-oa04-introducir-y-observar"/>
              </a:rPr>
              <a:t><![CDATA[Abrir el juego en el O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obar sin adivinar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evalúa de un cosmético en esta lecció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obar sin adivinar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tu piel lo tolera y si cumple la función que declara. No se evalúa si resolvió un problema clínico: la ley prohíbe atribuirle acciones de medicament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obar sin adivinar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hipoalergénico» en la etiquet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obar sin adivinar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el producto se sometió a prueba de sensibilización dérmica para comprobar esa condición. No significa que tu piel concreta vaya a tolerarl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obar sin adivinar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la zona pequeña arde en cada aplicació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obar sin adivinar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uspender el producto, anotar la fecha y volver a la rutina que ya tolerabas. No se baja la frecuencia ni se mezcla para disimula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obar sin adivinar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frases cierran la prueb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obar sin adivinar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se queda y a qué hora, qué se sale y por qué, y qué queda pendiente de consulta. Se guardan con el lote del product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sultado de esta lección cabe en una hoja y una fecha. Elige un solo producto, lee su reverso, aplícalo primero en una zona pequeña y anota cada día qué sentiste y qué viste. Si la molestia se repite, suspende y escribe la fecha; si aparece una señal de alarma, no esperes el cierre. A las cuatro semanas, escribe tres frases: qué se queda, qué se sale y qué queda pendiente de consult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oy mismo: toma el producto que ibas a estrenar y copia función, modo de uso, advertencias y lote. El siguiente paso es la lección de conservación e higiene: un producto bien elegido también se echa a perder si se guarda mal. Esta lección describe prácticas y obligaciones según la fuente indicada en cada afirmación; los requisitos sanitarios de un establecimiento dependen de su municipio o alcaldía y de su entidad federativa.]]></a:t>
            </a:r>
          </a:p>
        </p:txBody>
      </p:sp>
      <p:sp>
        <p:nvSpPr>
          <p:cNvPr id="8" name=""/>
          <p:cNvSpPr txBox="1"/>
          <p:nvPr/>
        </p:nvSpPr>
        <p:spPr>
          <a:xfrm>
            <a:off x="514350" y="35242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da de este curso sustituye la valoración de un profesional de la salud.]]></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1 · Ley General de Salud, título décimo segundo, capítulo IX «Productos cosméticos», artículos 269 y 270 (texto vigente, reformas DOF 15-01-2026). · consulta: 2026-10-25 · alcance: Capa B, federal. Art. 269: definición y destino de los cosméticos a las partes superficiales; art. 270: prohibición de atribuirles acciones propias de los medicamentos. No es norma estatal ni municipal.]]></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4 · NOM-141-SSA1/SCFI-2012, «Etiquetado para productos cosméticos preenvasados. Etiquetado sanitario y comercial». · https://dof.gob.mx/nota_detalle_popup.php?codigo=5269348 · consulta: 2026-10-25 · alcance: Capa B, federal, de observancia obligatoria. Cláusulas 5.1.7 (lote), 5.1.8 (instrucciones o modo de uso), 5.1.9 (declaraciones prohibidas) y 5.3.7.10 (suspender ante irritación o salpullido). No fija concentraciones ni tiempos de uso: eso sale de cada etiquet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6 · Reglamento de Control Sanitario de Productos y Servicios (RCSPS), título vigésimo segundo, artículos 188 a 194, y Acuerdo de sustancias prohibidas y restringidas (DOF 21-05-2010). · consulta: 2026-10-25 · alcance: Capa B, federal. Art. 191: la condición «hipoalergénico» exige prueba de sensibilización dérmica; art. 188: el fabricante responde de la calidad sanitaria. El RCSPS de 1999 usa «perfumería y belleza»; la LGS vigente dice «cosmético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4-introducir-y-observar"/>
              </a:rPr>
              <a:t><![CDATA[Introducir un producto nuevo: probarlo, observarlo y decidir con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4 · American Academy of Dermatology, «Cellulitis overview»: señales que exigen atención médica inmediata. · consulta: 2026-10-25 · alcance: Capa A, internacional (asociación profesional de Estados Unidos; no es norma mexicana). Piel roja, hinchada, caliente y dolorosa al tacto: la fuente indica buscar atención médica inmediata. Se usa como criterio de consulta, no como diagnóstico.]]></a:t>
            </a:r>
          </a:p>
        </p:txBody>
      </p:sp>
      <p:sp>
        <p:nvSpPr>
          <p:cNvPr id="8"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2026-10-26T02:51:06Z</dcterms:created>
  <dcterms:modified xsi:type="dcterms:W3CDTF">2026-10-26T02:51:06Z</dcterms:modified>
  <dc:title>Introducir un producto nuevo: probarlo, observarlo y decidir con fecha</dc:title>
  <dc:description>Presentación editable del OA «Introducir un producto nuevo: probarlo, observarlo y decidir con fecha». Enlace: https://saludyestetica.lumbre.lat/object/sye-c05-r01-oa04-introducir-y-observar</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