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presProps" Target="presProps.xml"/>
  <Relationship Id="rId74" Type="http://schemas.openxmlformats.org/officeDocument/2006/relationships/viewProps" Target="viewProps.xml"/>
  <Relationship Id="rId75"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5-r01-oa03-grupos-de-ingrediente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5-r01-oa03-grupos-de-ingrediente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nción de los principales grupos de ingredientes» (2 de 4).]]></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nción de los principales grupos de ingredientes» (3 de 4).]]></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nción de los principales grupos de ingredientes» (4 de 4).]]></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lista de ingredientes no es una promesa» (2 de 2).]]></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vehículo: agua, solventes y textura» (2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vehículo: agua, solventes y textura» (3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vehículo: agua, solventes y textura» (4 de 4).]]></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que limpian: tensoactivos»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ómo leer una lista en cuatr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De los nombres a la función que cumplen en la fórmu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5-r01-oa03-grupos-de-ingrediente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que retienen agua: humectantes, emolientes y oclusivos»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5-r01-oa03-grupos-de-ingrediente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5-r01-oa03-grupos-de-ingrediente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3).]]></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3 de 3).]]></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inco grupos y lo que aport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Qué esperar de cada familia de ingred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5-r01-oa03-grupos-de-ingrediente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que más se notan: fragancia, ácidos y la introducción gradual» (2 de 2).]]></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omparar dos o tres productos por fu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Escribe qué necesitas, sin adjetiv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frase con la zona, la sensación y el momento: «mejillas tirantes después de lavar, de día». Esa frase es el criterio contra el que vas a comparar y evita que la promesa del envase decida por ti.]]></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5-r01-oa03-grupos-de-ingrediente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omparar dos o tres productos por fu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Copia las listas y agru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ara cada opción, marca el vehículo, los tensoactivos, los humectantes, los emolientes u oclusivos, los conservadores, los filtros y la fragancia. No necesitas conocer todos los nombres: con ubicar el grupo basta para compa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5-r01-oa03-grupos-de-ingrediente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omparar dos o tres productos por fu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Señala lo que no quie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la piel reaccionó antes a un producto perfumado, marca la fragancia. Si el limpiador deja tirantez, marca el tensoactivo. Comparar también es descartar: una opción que contiene lo que ya te falló no necesita más análisi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5-r01-oa03-grupos-de-ingrediente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omparar dos o tres productos por fu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Elige por función y tex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cide qué combinación responde a tu frase del primer paso: más oclusivo para confort duradero, más ligero para el día, con filtro si va a estar al sol. La elección se escribe en una línea con el motivo, no con el nombre de la mar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5-r01-oa03-grupos-de-ingrediente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omparar dos o tres productos por fu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Prueba y regis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Introduce un solo producto, en una zona pequeña, y anota fecha, cantidad aproximada y sensación. Define antes qué señal te haría suspenderlo. Al cabo de unos días tendrás un dato propio, que vale más que cualquier promesa del env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5-r01-oa03-grupos-de-ingrediente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omparar dos o tres productos por fu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Cierra la comparación por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dacta tres o cuatro líneas: qué buscabas, qué grupos tenía cada opción, cuál elegiste y por qué. Ese texto es el resultado del curso y la base de la próxima decisión, cuando cambie la estación o la pie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5-r01-oa03-grupos-de-ingrediente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resuelto: las tres cremas de 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Ana, nombre inventado, siente las mejillas tirantes después de lavarse la cara. Compara tres opciones de precio similar: la primera con agua, glicerina y vaselina, sin fragancia; la segunda con agua, glicerina y fragancia; la tercera con agua, alcohol y áci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5-r01-oa03-grupos-de-ingrediente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resuelto: las tres cremas de 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a lectura por grup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primera combina humectante (glicerina) con oclusivo (vaselina): retiene agua y reduce la pérdida, y no lleva fragancia. La segunda también es humectante, pero su punto de diferencia es la fragancia, que no aporta confort y sí añade un motivo de intolerancia. La tercera lleva alcohol y ácidos: su función es otra, más ligera y exfoliante, y no responde a la tirante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5-r01-oa03-grupos-de-ingrediente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resuelto: las tres cremas de 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La decisión escr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a elige la primera y escribe su comparación: buscaba confort duradero en mejillas tirantes; descartó la segunda por fragancia y la tercera por función. La prueba en una zona pequeña durante varios días confirma la sensación. Si hubiera aparecido picor o enrojecimiento, suspendería y llevaría la nota a valoración. La decisión no dependió de la promesa: dependió de los grup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5-r01-oa03-grupos-de-ingrediente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ntes de introducir un producto nue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pasos para que la prueba diga al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5-r01-oa03-grupos-de-ingrediente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Humectante y oclus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glicerina atrae y retiene agua; la vaselina forma una película que reduce la pérdida. Es una combinación de humectante con oclusivo, sin tensoactivos ni filt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Grupos por función descritos en la lección: humectantes atraen agua, oclusivos reducen su pérd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5-r01-oa03-grupos-de-ingrediente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no declara porcentajes y por eso no se puede deducir la concent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lista nombra sustancias con nomenclatura técnica, pero no declara proporciones. Por eso no se deduce fuerza ni dosis leyendo el orden o la cantidad de nomb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001, artículo 272: declaración de ingredientes con nomenclaturas técnicas internaci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5-r01-oa03-grupos-de-ingrediente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on tres mecanismos distintos: atraer agua, suavizar la superficie y reducir la pérdida de agua. Una fórmula puede combinarlos, pero no son intercambi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distingue los tres grupos por su función en la capa más externa de la pie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5-r01-oa03-grupos-de-ingrediente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ignifica que usa tensoactivos sintéticos en lugar de jabón tradicional. Sigue siendo un producto que arrastra grasa y puede dejar tirante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tensoactivos son el grupo que limpia; «sin jabón» describe el tipo, no la aus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5-r01-oa03-grupos-de-ingrediente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Glicerina → Humect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aselina → Oclus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dium lauryl sulfate → Tensoac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rfum → Fraga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nombre cumple una función distinta dentro de la fórmula; el grupo se lee por la función, no por la mar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5-r01-oa03-grupos-de-ingrediente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humectantes · oclusiv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humectante atrae agua y el oclusivo la retiene al reducir su salida. Los emolientes cumplen una tercera función: suavizar la superfici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lasificación funcional de la lección, basada en el papel de cada grupo en la fórmu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5-r01-oa03-grupos-de-ingrediente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Cocamidopropyl betaine → Limp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Glicerina → Retiene o sella agu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Vaselina → Retiene o sella agu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Conservador de amplio espectro → Protege la fórmula o la pie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Filtro ultravioleta → Protege la fórmula o la pie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Alcohol graso emoliente → Retiene o sella agu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004, numeral 3.23, para la función del filtro solar; el resto son funciones de fórmula descritas en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5-r01-oa03-grupos-de-ingrediente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la lista es más larga, esta crema debe ser más pot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número de ingredientes no mide potencia: la lista no declara concentraciones. Una fórmula puede tener muchos nombres y poca cantidad de cada u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declaración de ingredientes usa nomenclatura técnica y no cuantifica proporciones (F-001, artículo 27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5-r01-oa03-grupos-de-ingrediente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5-r01-oa03-grupos-de-ingrediente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Toma dos productos que uses para la misma zona y copia sus listas. Marca en cada una el vehículo, el limpiador si lo hay, el humectante, el oclusivo y la fragancia. Escribe en una frase qué diferencia de función encuentras y cuál te conviene más según lo que sientes ho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5-r01-oa03-grupos-de-ingrediente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 los grupos de ingred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5-r01-oa03-grupos-de-ingrediente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 los grupos de ingred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5-r01-oa03-grupos-de-ingrediente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tres grupos retienen o sellan agua y en qué se diferenci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Humectante: atrae agua. Emoliente: suaviza la superficie. Oclusivo: forma una película que reduce la pérdida. Se combinan, no se sustituy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5-r01-oa03-grupos-de-ingredientes]]></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no se puede deducir la concentración de la l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la lista nombra ingredientes con nomenclatura técnica, pero no declara porcentajes. El orden y la cantidad de nombres no son una medida de fuer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5-r01-oa03-grupos-de-ingredientes]]></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revisar primero si un producto produce pic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fragancia, porque es un motivo frecuente de intolerancia y suele ser fácil de identificar en la lista como parfum o fragrance. Después, el resto de la fórmu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5-r01-oa03-grupos-de-ingredientes]]></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introduce un producto nue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o a la vez, en una zona pequeña, con fecha y observación de unos días. Si entra junto con otro, no se sabe cuál causó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5-r01-oa03-grupos-de-ingredientes]]></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4).]]></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4).]]></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02507" r:id="rId1"/>
    <p:sldLayoutId id="2482002508" r:id="rId2"/>
    <p:sldLayoutId id="2482002509" r:id="rId3"/>
    <p:sldLayoutId id="2482002510"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61898cfab612b8cbb9a74396b45b8cd851bbdff0cc68fbd71.jpg"/>
  <Relationship Id="rId3" Type="http://schemas.openxmlformats.org/officeDocument/2006/relationships/hyperlink" Target="https://saludyestetica.lumbre.lat/object/sye-c05-r01-oa03-grupos-de-ingrediente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3-grupos-de-ingrediente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3-grupos-de-ingrediente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3-grupos-de-ingredientes"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3-grupos-de-ingredientes"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3-grupos-de-ingredientes"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3-grupos-de-ingredientes"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3-grupos-de-ingredientes"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3-grupos-de-ingredientes"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3-grupos-de-ingredientes"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3-grupos-de-ingrediente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3-grupos-de-ingredientes"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3-grupos-de-ingredientes"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3-grupos-de-ingredientes"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3-grupos-de-ingredientes"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05-r01-oa03-grupos-de-ingredientes" TargetMode="External"/>
  <Relationship Id="rId4" Type="http://schemas.openxmlformats.org/officeDocument/2006/relationships/hyperlink" Target="https://saludyestetica.lumbre.lat/object/sye-c05-r01-oa03-grupos-de-ingredientes"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3-grupos-de-ingredientes"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3-grupos-de-ingredientes"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3-grupos-de-ingrediente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3-grupos-de-ingredientes"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3-grupos-de-ingredientes"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3-grupos-de-ingredientes"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3-grupos-de-ingredientes"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3-grupos-de-ingredientes"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05-r01-oa03-grupos-de-ingredientes" TargetMode="External"/>
  <Relationship Id="rId4" Type="http://schemas.openxmlformats.org/officeDocument/2006/relationships/hyperlink" Target="https://saludyestetica.lumbre.lat/object/sye-c05-r01-oa03-grupos-de-ingredientes" TargetMode="External"/>
  <Relationship Id="rId5"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3-grupos-de-ingredientes" TargetMode="Externa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3-grupos-de-ingrediente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3-grupos-de-ingredientes"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3-grupos-de-ingrediente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3-grupos-de-ingrediente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3-grupos-de-ingrediente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3-grupos-de-ingrediente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3-grupos-de-ingredientes"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3-grupos-de-ingredientes"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3-grupos-de-ingredientes"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3-grupos-de-ingredientes"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05-r01-oa03-grupos-de-ingredientes" TargetMode="External"/>
  <Relationship Id="rId4" Type="http://schemas.openxmlformats.org/officeDocument/2006/relationships/hyperlink" Target="https://saludyestetica.lumbre.lat/object/sye-c05-r01-oa03-grupos-de-ingredientes" TargetMode="External"/>
  <Relationship Id="rId5"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3-grupos-de-ingredientes" TargetMode="Externa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3-grupos-de-ingredientes"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3-grupos-de-ingredientes" TargetMode="Externa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3-grupos-de-ingrediente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3-grupos-de-ingrediente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3-grupos-de-ingrediente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3-grupos-de-ingrediente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3-grupos-de-ingrediente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3-grupos-de-ingrediente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3-grupos-de-ingrediente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3-grupos-de-ingrediente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3-grupos-de-ingrediente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3-grupos-de-ingrediente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3-grupos-de-ingrediente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3-grupos-de-ingrediente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3-grupos-de-ingrediente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3-grupos-de-ingredientes"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3-grupos-de-ingredientes"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3-grupos-de-ingredientes"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3-grupos-de-ingredientes" TargetMode="External"/>
  <Relationship Id="rId3" Type="http://schemas.openxmlformats.org/officeDocument/2006/relationships/hyperlink" Target="https://saludyestetica.lumbre.lat/object/sye-c05-r01-oa03-grupos-de-ingredientes" TargetMode="External"/>
  <Relationship Id="rId4"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3-grupos-de-ingredientes"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3-grupos-de-ingredientes"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3-grupos-de-ingredientes"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3-grupos-de-ingredientes"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3-grupos-de-ingredientes"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3-grupos-de-ingredientes"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3-grupos-de-ingredientes"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3-grupos-de-ingredientes"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3-grupos-de-ingredientes" TargetMode="Externa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3-grupos-de-ingredientes" TargetMode="Externa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3-grupos-de-ingredientes"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3-grupos-de-ingredientes"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3-grupos-de-ingredientes" TargetMode="External"/>
  <Relationship Id="rId3" Type="http://schemas.openxmlformats.org/officeDocument/2006/relationships/notesSlide" Target="../notesSlides/notesSlide70.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Fun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o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incipal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grup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ingrediente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05-r01-oa03-grupos-de-ingredientes"/>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3-grupos-de-ingredientes"/>
              </a:rPr>
              <a:t><![CDATA[Función de los principales grupos de ingre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lasificar los ingredientes de una lista por la función que cumplen en la fórmula —limpiar, retener agua, sellar, conservar, filtrar o perfumar— y usar esa lectura para comparar dos o tres productos y justificar por escrito una elección.]]></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rcera lección del curso 5. Explica qué hace cada grupo de ingredientes, por qué la lista no revela concentraciones y cómo comparar opciones por función y tolerancia en lugar de por promesa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3-grupos-de-ingredientes"/>
              </a:rPr>
              <a:t><![CDATA[Función de los principales grupos de ingre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ingredientes · formulacion · piel · tolerancia · cosmetico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nción de los principales grupos de ingredientes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3-grupos-de-ingredientes"/>
              </a:rPr>
              <a:t><![CDATA[Función de los principales grupos de ingre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0]]></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que compran cosméticos y quieren entender qué llevan, y quienes atienden un mostrador o un servicio de belleza y necesitan explicar una fórmula sin exagerar. No requiere conocimientos de química y no habilita para ejercer una profesión sanitari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nción de los principales grupos de ingredientes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3-grupos-de-ingredientes"/>
              </a:rPr>
              <a:t><![CDATA[Función de los principales grupos de ingre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Ana quiere comprar una crema para las mejillas, que siente tirantes después de lavarse la cara. En la tienda tiene tres opciones con precios parecidos. La primera declara agua, glicerina y vaselina, sin fragancia. La segunda declara agua, glicerina y fragancia, y promete «hidratación ligera». La tercera declara agua, alcohol y ácidos, y se presenta como gel «renovado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nción de los principales grupos de ingredientes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3-grupos-de-ingredientes"/>
              </a:rPr>
              <a:t><![CDATA[Función de los principales grupos de ingre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tres se llaman crema o gel, las tres prometen algo y ninguna dice cuánto tiene de cada ingrediente. Ana no sabe si está comparando tres productos distintos o tres formas de decir lo mismo. Tampoco sabe cuál le conviene a una piel que se siente tirante, ni cuál conviene evitar si alguna vez notó picor con un producto perfumad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nción de los principales grupos de ingredientes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3-grupos-de-ingredientes"/>
              </a:rPr>
              <a:t><![CDATA[Función de los principales grupos de ingre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no convierte a nadie en formulador. Enseña a leer la lista de ingredientes por función: qué limpia, qué retiene agua, qué sella, qué conserva la fórmula, qué filtra el sol y qué perfuma. Con ese mapa, la comparación deja de ser una apuesta y se vuelve una decisión que se puede escribir y defend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lista de ingredientes no es una promes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3-grupos-de-ingredientes"/>
              </a:rPr>
              <a:t><![CDATA[Función de los principales grupos de ingre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rtículo 272 de la Ley General de Salud ordena que, para la declaración de ingredientes, se utilicen las nomenclaturas técnicas internacionales que determine la normatividad aplicable (F-001). En la práctica eso significa que la lista habla en un idioma común, conocido como INCI, en el que cada nombre corresponde a una sustancia y no a un beneficio. «Aqua» es agua, «glycerin» es glicerina y «parfum» es fragancia, sin importar la marca ni el precio. Esa convención es la que permite comparar dos envases de marcas distintas sin depender de la traducción que hizo cada fabricant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lista de ingredientes no es una promes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3-grupos-de-ingredientes"/>
              </a:rPr>
              <a:t><![CDATA[Función de los principales grupos de ingre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ista nombra, pero no cuantifica. Salvo que el envase declare otra cosa, no dice qué porcentaje lleva de cada ingrediente ni en qué proporción están mezclados. Por eso no se puede deducir la fuerza de un producto contando cuántos nombres tiene ni leyendo el primero de la lista como si fuera una dosis. La pregunta útil no es «¿cuántos ingredientes tiene?», sino «¿qué grupos tiene y qué falta?». Lo que sí se puede hacer es agrupar por función: saber qué papel juega cada nombre dentro de la fórmula y comparar productos por los grupos que contien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vehículo: agua, solventes y textur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3-grupos-de-ingredientes"/>
              </a:rPr>
              <a:t><![CDATA[Función de los principales grupos de ingre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ayoría de las cremas y lociones llevan agua. El agua disuelve ingredientes, da volumen y permite que el producto se extienda, pero también obliga a conservarlo, porque un medio acuoso es un lugar donde los microorganismos pueden crecer. Junto al agua aparecen solventes como el alcohol, que hacen la textura más ligera y de secado rápido; en pieles reactivas conviene observar si esa ligereza se acompaña de tirantez. Los productos sin agua, como ciertos ungüentos y aceites, no enfrentan el mismo problema de conservación, y por eso su lista se lee distint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vehículo: agua, solventes y textur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3-grupos-de-ingredientes"/>
              </a:rPr>
              <a:t><![CDATA[Función de los principales grupos de ingre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que agua y aceites convivan en una misma crema hacen falta emulsionantes: moléculas que se colocan en la frontera entre las dos fases y mantienen la mezcla estable. De ahí sale la textura: una emulsión más rica se siente densa, una más ligera se absorbe rápido. Ninguna textura es mejor en abstracto; la elección depende de la zona, del clima y de lo que la persona tolera. La textura es una decisión de uso, no una prueba de eficacia. Una emulsión que se separa a simple vista perdió estabilidad; eso se observa, no se calcul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vehículo: agua, solventes y textur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3-grupos-de-ingredientes"/>
              </a:rPr>
              <a:t><![CDATA[Función de los principales grupos de ingre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0]]></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752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752600"/>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ección de carácter informativo sobre funciones de ingredientes. No formula productos, no indica tratamientos y no sustituye una consulta. Sirve para leer una lista y comparar opciones con criterio.]]></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a lista no es una receta]]></a:t>
            </a:r>
          </a:p>
        </p:txBody>
      </p:sp>
      <p:sp>
        <p:nvSpPr>
          <p:cNvPr id="14" name=""/>
          <p:cNvSpPr txBox="1"/>
          <p:nvPr/>
        </p:nvSpPr>
        <p:spPr>
          <a:xfrm>
            <a:off x="685800" y="33528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ocer los grupos no autoriza a mezclar productos ni a preparar fórmulas caseras para vender. Quien elabora o envasa para terceros entra en el terreno de las buenas prácticas de fabricación (F-005).]]></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vehículo: agua, solventes y textur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3-grupos-de-ingredientes"/>
              </a:rPr>
              <a:t><![CDATA[Función de los principales grupos de ingre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0]]></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 producto a la vez]]></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introducir algo nuevo, cámbialo solo: un producto, una zona, unos días de observación. Si entra junto con otro, cualquier reacción deja de tener culpable identificab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que limpian: tensoactivo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3-grupos-de-ingredientes"/>
              </a:rPr>
              <a:t><![CDATA[Función de los principales grupos de ingre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tensoactivos son el grupo que hace espuma y arrastra grasa. Tienen una parte que se lleva con el agua y otra que se lleva con el aceite, y por eso pueden rodear la suciedad y retirarla al enjuagar. Están en jabones, geles y champús. Cuando la piel queda tirante después de lavar, la lectura más simple es que el limpiador está retirando más de lo que la zona tolera, o que se está usando con demasiada frecuencia. La espuma no mide limpieza: un producto puede limpiar con poca espuma y otro puede hacer mucha y dejar la piel incómod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que limpian: tensoactivo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3-grupos-de-ingredientes"/>
              </a:rPr>
              <a:t><![CDATA[Función de los principales grupos de ingre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tiqueta suele distinguir «sin jabón» o «syndet», que significa tensoactivos sintéticos, no ausencia de tensoactivos. También aparecen nombres como «sodium lauryl sulfate» o «cocamidopropyl betaine», que cumplen funciones distintas dentro del mismo grupo. Ninguno es bueno o malo por su nombre: lo que cambia es la fórmula completa y la respuesta de la piel. Para comparar limpiadores, mira el grupo y prueba uno a la vez. Comparar dos limpiadores por su lista es más útil que comparar por la palabra «suave» del frente, porque esa palabra no dice qué tensoactivo lleva ni cuánt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que limpian: tensoactivos]]></a:t>
            </a:r>
          </a:p>
        </p:txBody>
      </p:sp>
      <p:pic>
        <p:nvPicPr>
          <p:cNvPr id="3" name="" descr="Cómo leer una lista en cuatro pasos">
            <a:hlinkClick r:id="rId3" tooltip="Cómo leer una lista en cuatro pasos"/>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De los nombres a la función que cumplen en la fórmul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5-r01-oa03-grupos-de-ingredientes"/>
              </a:rPr>
              <a:t><![CDATA[Ver imagen original en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que retienen agua: humectantes, emolientes y oclusivo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3-grupos-de-ingredientes"/>
              </a:rPr>
              <a:t><![CDATA[Función de los principales grupos de ingre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idratar» en cosmética significa aumentar o retener agua en la capa más externa de la piel, y eso se consigue por tres mecanismos que no son intercambiables. Los humectantes atraen y retienen agua: la glicerina y el ácido hialurónico son los ejemplos más conocidos. Los emolientes suavizan y rellenan los espacios entre las células superficiales: aceites, mantecas, alcoholes grasos y algunas siliconas. Los oclusivos forman una película que reduce la pérdida de agua: la vaselina y ciertas siliconas son los casos típico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que retienen agua: humectantes, emolientes y oclusivo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3-grupos-de-ingredientes"/>
              </a:rPr>
              <a:t><![CDATA[Función de los principales grupos de ingre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crema puede combinar los tres, y de esa combinación depende la sensación. Mucho humectante con poco oclusivo deja una sensación fresca que dura poco; mucho oclusivo sin humectante puede sentirse pesado. Saber esto permite comparar sin mirar la promesa: si buscas confort duradero en mejillas tirantes, tiene sentido una fórmula con humectante y algo de emoliente u oclusivo; si buscas textura ligera para el día, tiene sentido otra combinación. La palabra «hidratante» en el frente no dice cuál de los tres mecanismos usa la fórmula; la lista sí, y con ella se puede comparar antes de compra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que retienen agua: humectantes, emolientes y oclusiv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3-grupos-de-ingredientes"/>
              </a:rPr>
              <a:t><![CDATA[Función de los principales grupos de ingre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0]]></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de uso y el grupo de ingredientes que ayuda a explicarlas. La última columna es una decisión de uso, no un consejo clínic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3-grupos-de-ingredientes"/>
              </a:rPr>
              <a:t><![CDATA[Función de los principales grupos de ingre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0]]></a:t>
            </a:r>
          </a:p>
        </p:txBody>
      </p:sp>
      <p:graphicFrame>
        <p:nvGraphicFramePr>
          <p:cNvPr id="7" name="" descr=""/>
          <p:cNvGraphicFramePr>
            <a:graphicFrameLocks noGrp="1"/>
          </p:cNvGraphicFramePr>
          <p:nvPr/>
        </p:nvGraphicFramePr>
        <p:xfrm>
          <a:off x="514350" y="1257300"/>
          <a:ext cx="8115300" cy="2524125"/>
        </p:xfrm>
        <a:graphic>
          <a:graphicData uri="http://schemas.openxmlformats.org/drawingml/2006/table">
            <a:tbl>
              <a:tblPr firstRow="1" bandRow="1"/>
              <a:tblGrid>
                <a:gridCol w="2381250"/>
                <a:gridCol w="2524125"/>
                <a:gridCol w="32099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Grupo que la expl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r con crite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iel queda tirante después de lav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nsoactiv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ar el limpiador y la frecuencia de lav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crema se siente ligera y dura po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umectante sin emoliente u oclusi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egir otra combinación si buscas confort]]></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roducto pica y huele fuer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raga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spender y preferir una versión sin perfum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3-grupos-de-ingredientes"/>
              </a:rPr>
              <a:t><![CDATA[Función de los principales grupos de ingre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0]]></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2381250"/>
                <a:gridCol w="2524125"/>
                <a:gridCol w="32099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Grupo que la expl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r con crite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aceite huele ran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tioxidantes o conservación insufic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cartar el envase y revisar el almacena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rotector no menciona U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ltros UV]]></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egir una etiqueta que declare UVB y U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envase dice «hipoalergén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s un grupo: es una decla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rificar que la etiqueta lo sustente (F-006, art. 191)]]></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3-grupos-de-ingredientes"/>
              </a:rPr>
              <a:t><![CDATA[Función de los principales grupos de ingre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que protegen la fórmula y la piel: conservadores, antioxidantes y filtros]]></a:t>
            </a:r>
          </a:p>
        </p:txBody>
      </p:sp>
      <p:sp>
        <p:nvSpPr>
          <p:cNvPr id="8" name=""/>
          <p:cNvSpPr txBox="1"/>
          <p:nvPr/>
        </p:nvSpPr>
        <p:spPr>
          <a:xfrm>
            <a:off x="514350" y="2019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conservadores limitan el crecimiento de microorganismos en productos que contienen agua. Sin ellos, una crema abierta se contamina y se vuelve un riesgo.]]></a:t>
            </a:r>
          </a:p>
        </p:txBody>
      </p:sp>
      <p:sp>
        <p:nvSpPr>
          <p:cNvPr id="9" name=""/>
          <p:cNvSpPr txBox="1"/>
          <p:nvPr/>
        </p:nvSpPr>
        <p:spPr>
          <a:xfrm>
            <a:off x="514350" y="30099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 uso está acotado por las listas oficiales de sustancias restringidas y prohibidas que la ley prevé (F-001, artículo 269), y por eso no se evalúan por «químicos» o «naturales», sino por lo que la fórmula necesita y lo que la norma permit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3-grupos-de-ingredientes"/>
              </a:rPr>
              <a:t><![CDATA[Función de los principales grupos de ingre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antioxidantes, por su parte, protegen los aceites de la fórmula para que no se vuelvan rancios. Ese límite es el que hace que la fórmula sea legal y tolerable a la vez: la lista de conservadores permitidos existe porque el producto necesita protección y la piel necesita marg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3-grupos-de-ingredientes"/>
              </a:rPr>
              <a:t><![CDATA[Función de los principales grupos de ingre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filtros ultravioleta son el grupo con definición legal propia: la norma de etiquetado describe el protector solar como un preparado que se aplica sobre la piel con la finalidad exclusiva o principal de protegerla de la radiación UV absorbiéndola, dispersándola o reflejándola (F-004, numeral 3.23). Para estos productos la etiqueta debe declarar el factor, indicar que protege contra UVB y UVA y advertir que no se permanezca mucho tiempo al sol (5.3.7.10). Un filtro no convierte una crema en tratamiento: cambia la cantidad de radiación que llega a la pie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que protegen la fórmula y la piel: conservadores, antioxidantes y filtros]]></a:t>
            </a:r>
          </a:p>
        </p:txBody>
      </p:sp>
      <p:pic>
        <p:nvPicPr>
          <p:cNvPr id="3" name="" descr="Cinco grupos y lo que aportan">
            <a:hlinkClick r:id="rId3" tooltip="Cinco grupos y lo que aportan"/>
          </p:cNvPr>
          <p:cNvPicPr>
            <a:picLocks noChangeAspect="1"/>
          </p:cNvPicPr>
          <p:nvPr>
            <p:ph type="pic" idx="1"/>
          </p:nvPr>
        </p:nvPicPr>
        <p:blipFill>
          <a:blip r:embed="rId2"/>
          <a:stretch>
            <a:fillRect/>
          </a:stretch>
        </p:blipFill>
        <p:spPr>
          <a:xfrm>
            <a:off x="2228850" y="1257300"/>
            <a:ext cx="46767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Qué esperar de cada familia de ingrediente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5-r01-oa03-grupos-de-ingredientes"/>
              </a:rPr>
              <a:t><![CDATA[Ver imagen original en el O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que más se notan: fragancia, ácidos y la introducción gradual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3-grupos-de-ingredientes"/>
              </a:rPr>
              <a:t><![CDATA[Función de los principales grupos de ingre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ragancia es el grupo que más veces aparece detrás de un «me pica» o un «me arde». No es una regla universal, pero sí una pista práctica: cuando una persona reacciona a un producto, conviene revisar primero si lleva perfume y si el problema desaparece con una versión sin fragancia. En la lista puede aparecer como «parfum», «fragrance» o con el nombre de una mezcla; si no puedes identificarla, ya sabes que está. La etiqueta puede declararla de forma genérica, y eso basta para decidir si conviene probar el producto o buscar una versión sin perfum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que más se notan: fragancia, ácidos y la introducción gradual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3-grupos-de-ingredientes"/>
              </a:rPr>
              <a:t><![CDATA[Función de los principales grupos de ingre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ácidos cosméticos —glicólico, láctico, salicílico— ayudan a desprender células de la superficie y suelen acompañarse de advertencias sobre el sol y sobre la sensibilidad. La palabra «activo» no es una categoría de la norma: es un término comercial que agrupa ingredientes muy distintos. Por eso este curso propone introducir un producto nuevo a la vez, en una zona pequeña, y observar unos días antes de sumar otro. Si dos productos nuevos entran juntos, no se sabe cuál causó qué. La tolerancia se observa, no se predice leyendo la lista: dos personas pueden usar la misma fórmula y responder distint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3-grupos-de-ingredientes"/>
              </a:rPr>
              <a:t><![CDATA[Función de los principales grupos de ingre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que más se notan: fragancia, ácidos y la introducción gradual · Procedimiento: comparar dos o tres productos por función · Paso 1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ribe qué necesitas, sin adjetivos]]></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frase con la zona, la sensación y el momento: «mejillas tirantes después de lavar, de día». Esa frase es el criterio contra el que vas a comparar y evita que la promesa del envase decida por t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3-grupos-de-ingredientes"/>
              </a:rPr>
              <a:t><![CDATA[Función de los principales grupos de ingre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que más se notan: fragancia, ácidos y la introducción gradual · Procedimiento: comparar dos o tres productos por función · Paso 2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pia las listas y agrup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cada opción, marca el vehículo, los tensoactivos, los humectantes, los emolientes u oclusivos, los conservadores, los filtros y la fragancia. No necesitas conocer todos los nombres: con ubicar el grupo basta para compara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3-grupos-de-ingredientes"/>
              </a:rPr>
              <a:t><![CDATA[Función de los principales grupos de ingre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que más se notan: fragancia, ácidos y la introducción gradual · Procedimiento: comparar dos o tres productos por función · Paso 3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eñala lo que no quieres]]></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iel reaccionó antes a un producto perfumado, marca la fragancia. Si el limpiador deja tirantez, marca el tensoactivo. Comparar también es descartar: una opción que contiene lo que ya te falló no necesita más análisi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3-grupos-de-ingredientes"/>
              </a:rPr>
              <a:t><![CDATA[Función de los principales grupos de ingre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que más se notan: fragancia, ácidos y la introducción gradual · Procedimiento: comparar dos o tres productos por función · Paso 4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ige por función y textur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de qué combinación responde a tu frase del primer paso: más oclusivo para confort duradero, más ligero para el día, con filtro si va a estar al sol. La elección se escribe en una línea con el motivo, no con el nombre de la marc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3-grupos-de-ingredientes"/>
              </a:rPr>
              <a:t><![CDATA[Función de los principales grupos de ingre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que más se notan: fragancia, ácidos y la introducción gradual · Procedimiento: comparar dos o tres productos por función · Paso 5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ueba y registr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troduce un solo producto, en una zona pequeña, y anota fecha, cantidad aproximada y sensación. Define antes qué señal te haría suspenderlo. Al cabo de unos días tendrás un dato propio, que vale más que cualquier promesa del envas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3-grupos-de-ingredientes"/>
              </a:rPr>
              <a:t><![CDATA[Función de los principales grupos de ingre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que más se notan: fragancia, ácidos y la introducción gradual · Procedimiento: comparar dos o tres productos por función · Paso 6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ierra la comparación por escrito]]></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dacta tres o cuatro líneas: qué buscabas, qué grupos tenía cada opción, cuál elegiste y por qué. Ese texto es el resultado del curso y la base de la próxima decisión, cuando cambie la estación o la pie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3-grupos-de-ingredientes"/>
              </a:rPr>
              <a:t><![CDATA[Función de los principales grupos de ingre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que más se notan: fragancia, ácidos y la introducción gradual · Caso resuelto: las tres cremas de Ana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Ana, nombre inventado, siente las mejillas tirantes después de lavarse la cara. Compara tres opciones de precio similar: la primera con agua, glicerina y vaselina, sin fragancia; la segunda con agua, glicerina y fragancia; la tercera con agua, alcohol y ácido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3-grupos-de-ingredientes"/>
              </a:rPr>
              <a:t><![CDATA[Función de los principales grupos de ingre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que más se notan: fragancia, ácidos y la introducción gradual · Caso resuelto: las tres cremas de Ana · Paso 2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lectura por grupos]]></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imera combina humectante (glicerina) con oclusivo (vaselina): retiene agua y reduce la pérdida, y no lleva fragancia. La segunda también es humectante, pero su punto de diferencia es la fragancia, que no aporta confort y sí añade un motivo de intolerancia. La tercera lleva alcohol y ácidos: su función es otra, más ligera y exfoliante, y no responde a la tirantez.]]></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3-grupos-de-ingredientes"/>
              </a:rPr>
              <a:t><![CDATA[Función de los principales grupos de ingre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que más se notan: fragancia, ácidos y la introducción gradual · Caso resuelto: las tres cremas de Ana · Paso 3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decisión escrita]]></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a elige la primera y escribe su comparación: buscaba confort duradero en mejillas tirantes; descartó la segunda por fragancia y la tercera por función. La prueba en una zona pequeña durante varios días confirma la sensación. Si hubiera aparecido picor o enrojecimiento, suspendería y llevaría la nota a valoración. La decisión no dependió de la promesa: dependió de los grupo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que más se notan: fragancia, ácidos y la introducción gradual]]></a:t>
            </a:r>
          </a:p>
        </p:txBody>
      </p:sp>
      <p:pic>
        <p:nvPicPr>
          <p:cNvPr id="3" name="" descr="Antes de introducir un producto nuevo">
            <a:hlinkClick r:id="rId3" tooltip="Antes de introducir un producto nuevo"/>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pasos para que la prueba diga alg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5-r01-oa03-grupos-de-ingredientes"/>
              </a:rPr>
              <a:t><![CDATA[Ver imagen original en el O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3-grupos-de-ingredientes"/>
              </a:rPr>
              <a:t><![CDATA[Función de los principales grupos de ingre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0]]></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tar ingredientes para medir potencia. Una lista larga no es más fuerte ni más completa. La cantidad de nombres no dice concentración ni calidad; sólo dice cuántas sustancias declara el fabricante.]]></a:t>
            </a:r>
          </a:p>
        </p:txBody>
      </p:sp>
      <p:sp>
        <p:nvSpPr>
          <p:cNvPr id="9" name=""/>
          <p:cNvSpPr txBox="1"/>
          <p:nvPr/>
        </p:nvSpPr>
        <p:spPr>
          <a:xfrm>
            <a:off x="514350" y="2600325"/>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reer que «sin conservadores» es siempre mejor. En una fórmula con agua, la ausencia de conservadores permite el crecimiento de microorganismos. Lo que importa es que la fórmula esté bien conservada y que el envase se use como indica la etiquet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3-grupos-de-ingredientes"/>
              </a:rPr>
              <a:t><![CDATA[Función de los principales grupos de ingre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0]]></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troducir varios productos nuevos a la vez. Si dos productos entran juntos y aparece una reacción, no se sabe cuál la causó. La prueba pierde su valor y obliga a empezar de nuevo, esta vez sin datos.]]></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undir «activo» con una categoría regulada. «Activo» es un término comercial que agrupa ingredientes muy distintos. No es una clase de la norma ni garantiza un efecto; la función se lee en la fórmula y en la etiquet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3-grupos-de-ingredientes"/>
              </a:rPr>
              <a:t><![CDATA[Función de los principales grupos de ingre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buscas confort duradero, prioriza fórmulas con humectante más emoliente u oclusiv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iel reaccionó antes a un producto perfumado, descarta la fragancia al comparar.]]></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limpiador deja tirantez, revisa el tensoactivo y la frecuencia antes de cambiar de crem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producto va a estar al sol, exige filtro con etiqueta que declare UVB y UV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3-grupos-de-ingredientes"/>
              </a:rPr>
              <a:t><![CDATA[Función de los principales grupos de ingre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vas a elaborar o envasar para vender, aplica las buenas prácticas de fabricación (F-005).]]></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3-grupos-de-ingredientes"/>
              </a:rPr>
              <a:t><![CDATA[Función de los principales grupos de ingre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0]]></a:t>
            </a:r>
          </a:p>
        </p:txBody>
      </p:sp>
      <p:sp>
        <p:nvSpPr>
          <p:cNvPr id="7" name="" descr=""/>
          <p:cNvSpPr/>
          <p:nvPr/>
        </p:nvSpPr>
        <p:spPr>
          <a:xfrm>
            <a:off x="514350" y="1219200"/>
            <a:ext cx="8115300" cy="29908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uspende el producto nuevo y busca valoración si aparece ardor, enrojecimiento, hinchazón, comezón intensa o descamación que no cede; si la reacción se extiende o aparece en zonas donde no aplicaste; o si la piel estaba lastimada antes de la prueba. Lleva el envase, el lote y la nota de lo que usaste y cuándo. Esta lección no identifica la causa de una reacción ni dice qué producto la produjo: describe qué observar, cómo registrar y cuándo consultar. Para una urgencia de riesgo vital se acude al servicio de emergencia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3-grupos-de-ingredientes"/>
              </a:rPr>
              <a:t><![CDATA[Función de los principales grupos de ingre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crema declara agua, glicerina y vaselina. ¿Qué combinación de funciones describe mejor su list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Tensoactivo y filtro solar.]]></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Humectante y oclusivo.]]></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nservador y fragancia.]]></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Ácido exfoliante y antioxidant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3-grupos-de-ingredientes"/>
              </a:rPr>
              <a:t><![CDATA[Función de los principales grupos de ingre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significa que una lista de ingredientes no cuantifique?]]></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los ingredientes no están identificados.]]></a:t>
            </a:r>
          </a:p>
        </p:txBody>
      </p:sp>
      <p:sp>
        <p:nvSpPr>
          <p:cNvPr id="10" name=""/>
          <p:cNvSpPr txBox="1"/>
          <p:nvPr/>
        </p:nvSpPr>
        <p:spPr>
          <a:xfrm>
            <a:off x="666750" y="2371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no declara porcentajes y por eso no se puede deducir la concentración.]]></a:t>
            </a:r>
          </a:p>
        </p:txBody>
      </p:sp>
      <p:sp>
        <p:nvSpPr>
          <p:cNvPr id="11" name=""/>
          <p:cNvSpPr txBox="1"/>
          <p:nvPr/>
        </p:nvSpPr>
        <p:spPr>
          <a:xfrm>
            <a:off x="666750" y="3067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el producto no tiene ingredientes activos.]]></a:t>
            </a:r>
          </a:p>
        </p:txBody>
      </p:sp>
      <p:sp>
        <p:nvSpPr>
          <p:cNvPr id="12" name=""/>
          <p:cNvSpPr txBox="1"/>
          <p:nvPr/>
        </p:nvSpPr>
        <p:spPr>
          <a:xfrm>
            <a:off x="666750" y="3448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la etiqueta es ilegal.]]></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3-grupos-de-ingredientes"/>
              </a:rPr>
              <a:t><![CDATA[Función de los principales grupos de ingre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os humectantes, los emolientes y los oclusivos hidratan por el mismo mecanism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3-grupos-de-ingredientes"/>
              </a:rPr>
              <a:t><![CDATA[Función de los principales grupos de ingre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n jabón» significa que el limpiador no lleva tensoactivos.]]></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3-grupos-de-ingredientes"/>
              </a:rPr>
              <a:t><![CDATA[Función de los principales grupos de ingre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ingrediente con el grupo al que pertenec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Glicerin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Vaselin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Sodium lauryl sulfate]]></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arfum]]></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Oclusivo]]></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Tensoactiv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3-grupos-de-ingredientes"/>
              </a:rPr>
              <a:t><![CDATA[Función de los principales grupos de ingre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Fraganci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Humectant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3-grupos-de-ingredientes"/>
              </a:rPr>
              <a:t><![CDATA[Función de los principales grupos de ingre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os ingredientes que atraen y retienen agua se llaman ___, y los que forman una película para reducir la pérdida de agua se llaman ___.]]></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3-grupos-de-ingredientes"/>
              </a:rPr>
              <a:t><![CDATA[Función de los principales grupos de ingre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ingrediente según su función principal.]]></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Limpia]]></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tiene o sella agua]]></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otege la fórmula o la piel]]></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ocamidopropyl betaine]]></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Glicerina]]></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Vaselin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3-grupos-de-ingredientes"/>
              </a:rPr>
              <a:t><![CDATA[Función de los principales grupos de ingre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onservador de amplio espectr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Filtro ultraviolet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Alcohol graso emoliente]]></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3-grupos-de-ingredientes"/>
              </a:rPr>
              <a:t><![CDATA[Función de los principales grupos de ingre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la conclusión no se sigue de la list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pio la lista y marco el vehículo.]]></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grupo los nombres por función: limpiar, retener agua, conservar.]]></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la lista es más larga, esta crema debe ser más potente.]]></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viso si lleva fragancia antes de probarla.]]></a:t>
            </a:r>
          </a:p>
        </p:txBody>
      </p:sp>
      <p:sp>
        <p:nvSpPr>
          <p:cNvPr id="13" name=""/>
          <p:cNvSpPr txBox="1"/>
          <p:nvPr/>
        </p:nvSpPr>
        <p:spPr>
          <a:xfrm>
            <a:off x="628650" y="3438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noto la fecha y la sensación durante la prueb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3-grupos-de-ingredientes"/>
              </a:rPr>
              <a:t><![CDATA[Función de los principales grupos de ingre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05-r01-oa03-grupos-de-ingred-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05-r01-oa03-grupos-de-ingred-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05-r01-oa03-grupos-de-ingred-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05-r01-oa03-grupos-de-ingred-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05-r01-oa03-grupos-de-ingred-ex05]]></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3-grupos-de-ingredientes"/>
              </a:rPr>
              <a:t><![CDATA[Función de los principales grupos de ingre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05-r01-oa03-grupos-de-ingred-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05-r01-oa03-grupos-de-ingred-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05-r01-oa03-grupos-de-ingred-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Clasificas ingredientes por función y puedes comparar dos o tres productos con un motivo escrito.]]></a:t>
            </a:r>
          </a:p>
        </p:txBody>
      </p:sp>
      <p:sp>
        <p:nvSpPr>
          <p:cNvPr id="11"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los cinco grupos y vuelve a agrupar las listas de la tabl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3-grupos-de-ingredientes"/>
              </a:rPr>
              <a:t><![CDATA[Función de los principales grupos de ingre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oma dos productos que uses para la misma zona y copia sus listas. Marca en cada una el vehículo, el limpiador si lo hay, el humectante, el oclusivo y la fragancia. Escribe en una frase qué diferencia de función encuentras y cuál te conviene más según lo que sientes hoy.]]></a:t>
            </a:r>
          </a:p>
        </p:txBody>
      </p:sp>
      <p:sp>
        <p:nvSpPr>
          <p:cNvPr id="9" name=""/>
          <p:cNvSpPr txBox="1"/>
          <p:nvPr/>
        </p:nvSpPr>
        <p:spPr>
          <a:xfrm>
            <a:off x="514350" y="3381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os grupos de ingredient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3-grupos-de-ingredientes"/>
              </a:rPr>
              <a:t><![CDATA[Función de los principales grupos de ingre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0]]></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nsoactiv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rastran grasa y residu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umecta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raen y retienen agu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molie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avizan la superfici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clusiv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ducen la pérdida de agu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ervador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mitan microorganismos en fórmulas con agu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ltros UV]]></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bsorben, dispersan o reflejan radi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os grupos de ingrediente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3-grupos-de-ingredientes"/>
              </a:rPr>
              <a:t><![CDATA[Función de los principales grupos de ingre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0]]></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05-r01-oa03-grupos-de-ingredientes"/>
              </a:rPr>
              <a:t><![CDATA[Abrir el juego en el O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una fórmula · Tarjeta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3-grupos-de-ingredientes"/>
              </a:rPr>
              <a:t><![CDATA[Función de los principales grupos de ingre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tres grupos retienen o sellan agua y en qué se diferencian?]]></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una fórmula · Tarjeta 1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3-grupos-de-ingredientes"/>
              </a:rPr>
              <a:t><![CDATA[Función de los principales grupos de ingre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Humectante: atrae agua. Emoliente: suaviza la superficie. Oclusivo: forma una película que reduce la pérdida. Se combinan, no se sustituyen.]]></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una fórmula · Tarjeta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3-grupos-de-ingredientes"/>
              </a:rPr>
              <a:t><![CDATA[Función de los principales grupos de ingre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no se puede deducir la concentración de la list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una fórmula · Tarjeta 2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3-grupos-de-ingredientes"/>
              </a:rPr>
              <a:t><![CDATA[Función de los principales grupos de ingre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la lista nombra ingredientes con nomenclatura técnica, pero no declara porcentajes. El orden y la cantidad de nombres no son una medida de fuerz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una fórmula · Tarjeta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3-grupos-de-ingredientes"/>
              </a:rPr>
              <a:t><![CDATA[Función de los principales grupos de ingre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revisar primero si un producto produce picor?]]></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una fórmula · Tarjeta 3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3-grupos-de-ingredientes"/>
              </a:rPr>
              <a:t><![CDATA[Función de los principales grupos de ingre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fragancia, porque es un motivo frecuente de intolerancia y suele ser fácil de identificar en la lista como parfum o fragrance. Después, el resto de la fórmul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una fórmula · Tarjeta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3-grupos-de-ingredientes"/>
              </a:rPr>
              <a:t><![CDATA[Función de los principales grupos de ingre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introduce un producto nuevo?]]></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una fórmula · Tarjeta 4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3-grupos-de-ingredientes"/>
              </a:rPr>
              <a:t><![CDATA[Función de los principales grupos de ingre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o a la vez, en una zona pequeña, con fecha y observación de unos días. Si entra junto con otro, no se sabe cuál causó qué.]]></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3-grupos-de-ingredientes"/>
              </a:rPr>
              <a:t><![CDATA[Función de los principales grupos de ingre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lista de ingredientes se lee por función: qué limpia, qué retiene agua, qué sella, qué conserva, qué filtra y qué perfuma. La lista no revela concentraciones, así que la comparación se hace por grupos y por la respuesta de la piel, no por la promesa del envase. Elige dos o tres opciones, escribe qué grupos tiene cada una, cuál descartas y por qué, y prueba un solo producto con fecha y observación. Ese texto es el resultado del curso y la próxima vez que cambies de crema ya tendrás un método, no una corazonad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3-grupos-de-ingredientes"/>
              </a:rPr>
              <a:t><![CDATA[Función de los principales grupos de ingre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0]]></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1 · Ley General de Salud, Título Décimo Segundo, Capítulo IX «Productos cosméticos», artículos 269 a 272 (texto vigente, última reforma DOF 15-01-2026) · consulta: 2026-10-25 · alcance: Federal, toda la República. Artículo 269: listas de sustancias restringidas o prohibidas. Artículo 272: declaración de ingredientes con nomenclaturas técnicas internacionales. Texto leído en el registro de fuentes verificadas.]]></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3-grupos-de-ingredientes"/>
              </a:rPr>
              <a:t><![CDATA[Función de los principales grupos de ingre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4 · NOM-141-SSA1/SCFI-2012, Etiquetado para productos cosméticos preenvasados. Etiquetado sanitario y comercial · https://dof.gob.mx/nota_detalle.php?codigo=5269348 · consulta: 2026-10-25 · alcance: Federal, obligatoria en territorio nacional. Definición de protector solar (3.23), leyendas de protección solar (5.3.7.10) y declaraciones prohibidas (5.1.9). Página del DOF abierta el 2026-10-25.]]></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3-grupos-de-ingredientes"/>
              </a:rPr>
              <a:t><![CDATA[Función de los principales grupos de ingre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6 · Reglamento de Control Sanitario de Productos y Servicios, Título Vigésimo Segundo: productos de perfumería y belleza (DOF 09-08-1999) · https://salud.gob.mx/unidades/cdi/nom/compi/rcsps.html · consulta: 2026-10-25 · alcance: Federal. Artículo 191: pruebas biológicas de sensibilización para productos hipoalergénicos. Texto en el repositorio de la Secretaría de Salud, abierto el 2026-10-25.]]></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3-grupos-de-ingredientes"/>
              </a:rPr>
              <a:t><![CDATA[Función de los principales grupos de ingre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5 · NOM-259-SSA1-2022, Productos y servicios. Buenas prácticas de fabricación en productos cosméticos · https://dof.gob.mx/nota_detalle_popup.php?codigo=5657034 · consulta: 2026-10-25 · alcance: Federal. Obligatoria para establecimientos dedicados al proceso o importación de cosméticos (1.2); no rige a quien sólo aplica un producto industrial. Publicación del DOF abierta el 2026-10-25.]]></a:t>
            </a:r>
          </a:p>
        </p:txBody>
      </p:sp>
      <p:sp>
        <p:nvSpPr>
          <p:cNvPr id="8" name=""/>
          <p:cNvSpPr txBox="1"/>
          <p:nvPr/>
        </p:nvSpPr>
        <p:spPr>
          <a:xfrm>
            <a:off x="514350" y="36004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026-10-25. Revisión por profesional sanitario: no realizada, pendient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2026-10-26T03:43:54Z</dcterms:created>
  <dcterms:modified xsi:type="dcterms:W3CDTF">2026-10-26T03:43:54Z</dcterms:modified>
  <dc:title>Función de los principales grupos de ingredientes</dc:title>
  <dc:description>Presentación editable del OA «Función de los principales grupos de ingredientes». Enlace: https://saludyestetica.lumbre.lat/object/sye-c05-r01-oa03-grupos-de-ingredientes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