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notesSlides/notesSlide9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slide" Target="slides/slide99.xml"/>
  <Relationship Id="rId102" Type="http://schemas.openxmlformats.org/officeDocument/2006/relationships/presProps" Target="presProps.xml"/>
  <Relationship Id="rId103" Type="http://schemas.openxmlformats.org/officeDocument/2006/relationships/viewProps" Target="viewProps.xml"/>
  <Relationship Id="rId104"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4-r01-oa05-fotoproteccion]]></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4-r01-oa05-fotoproteccion]]></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oteger la piel del sol: lo que dice la evidencia» (2 de 5).]]></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oteger la piel del sol: lo que dice la evidencia» (3 de 5).]]></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oteger la piel del sol: lo que dice la evidencia» (4 de 5).]]></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oteger la piel del sol: lo que dice la evidencia» (5 de 5).]]></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mide el índice UV y cuándo empieza la protección» (2 de 3).]]></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mide el índice UV y cuándo empieza la protección» (3 de 3).]]></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ombra y ropa antes que crema» (2 de 6).]]></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ombra y ropa antes que crema» (3 de 6).]]></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ombra y ropa antes que crema» (4 de 6).]]></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ombra y ropa antes que crema» (5 de 6).]]></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ombra y ropa antes que crema» (6 de 6).]]></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dice y qué no dice el FPS» (2 de 4).]]></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dice y qué no dice el FPS» (3 de 4).]]></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dice y qué no dice el FPS» (4 de 4).]]></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El orden del día de so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uatro decisiones antes de la crema y una despué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4-r01-oa05-fotoproteccion]]></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sistencia al agua, cantidad y las leyendas de la etiqueta mexicana» (2 de 4).]]></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sistencia al agua, cantidad y las leyendas de la etiqueta mexicana» (3 de 4).]]></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sistencia al agua, cantidad y las leyendas de la etiqueta mexicana» (4 de 4).]]></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4-r01-oa05-fotoproteccion]]></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4-r01-oa05-fotoproteccion]]></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Bronceadores, maquillaje con factor y camas de bronceado» (2 de 3).]]></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Bronceadores, maquillaje con factor y camas de bronceado» (3 de 3).]]></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Qué aporta cada med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Ninguna sustituye a la anterior: se sum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4-r01-oa05-fotoproteccion]]></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color moreno, las promesas que no se hacen y dónde termina la lección» (2 de 4).]]></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color moreno, las promesas que no se hacen y dónde termina la lección» (3 de 4).]]></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color moreno, las promesas que no se hacen y dónde termina la lección» (4 de 4).]]></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rmar la protección del día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Mira el número antes que el cie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sulta el índice UV del día en el pronóstico. Con tres o más, activas las medidas, aunque esté fresco o nublado. Este paso toma diez segundos y cambia toda la decisión de la jor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4-r01-oa05-fotoproteccion]]></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rmar la protección del día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Mueve la agenda, no sólo la cr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visa en qué horas estás expuesto. Si puedes correr el paseo, el tendedero o el entrenamiento fuera de las horas pico del mediodía, eso es protección y no cuesta nada. La sombra forma parte del plan, no del descan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4-r01-oa05-fotoproteccion]]></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rmar la protección del día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Cubre con ropa lo que se cubre so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ombrero de ala ancha, camisa que tape hombros y nuca, gafas de sol. La ropa no se olvida de reaplicar y funciona mientras está puesta. En un oficio al aire libre, esta capa es la más rentable del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4-r01-oa05-fotoproteccion]]></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rmar la protección del día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Aplica antes de salir, con cantidad sufic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 veinte a treinta minutos antes, generoso y uniforme sobre toda la zona expuesta: orejas, nuca, cuello, empeines y el borde de la manga. Una capa tibia apenas se nota y apenas alcanza, aunque el envase diga un número al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4-r01-oa05-fotoproteccion]]></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rmar la protección del día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Pon la reaplicación en el calendario del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da dos horas y después de sudar, bañarte o secarte. Si el producto declara resistencia al agua, mira cuál de las dos escalas trae: cuarenta u ochenta minutos. Una alarma en el teléfono hace el trabajo de memo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4-r01-oa05-fotoproteccion]]></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rmar la protección del día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Lee el reverso y anota una lín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firma las leyendas obligatorias de la norma mexicana: valor del FPS, protección contra UVB y UVA, no permanecer mucho tiempo al sol, suspender si aparece irritación. Anota cómo te fue con ese producto un día largo: si te incomodó, no lo vas a u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4-r01-oa05-fotoproteccion]]></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seis horas de moto con un FPS al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nombre inventado. Bruno, veintiocho años, reparte en moto en una ciudad del Bajío y trabaja bajo el sol entre las doce y las cuatro. Compró un fotoprotector de FPS muy alto con la idea de que el número grande le alcanzaba para todo el turno: se lo puso una vez, antes de salir, y no lo volvió a abrir. Terminó con ardor en orejas y cuello, y con la nuca marcada por el cuello de la camis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4-r01-oa05-fotoproteccion]]></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seis horas de moto con un FPS al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Qué se corrigió y en qué ord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imero el orden: un pañuelo al cuello y una manga larga bajan lo que llega, y la ropa para la OMS va antes que la crema. Después el número: cambió a un producto de amplio espectro con FPS de 30 o más, que es lo que las fuentes piden, y dejó de usar el FPS alto como permiso para no reaplicar. Luego el tiempo: se lo puso de veinte a treinta minutos antes de arrancar, con cantidad suficiente en orejas, nuca y dorso de las manos, y reaplicó al medio turno y al bajar de la mo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4-r01-oa05-fotoproteccion]]></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seis horas de moto con un FPS al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Qué quedó en el registro y qué se aprend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Bruno anotó tres líneas: el día que reaplicó, el día que no, y cómo se sintió la piel al final de cada uno. Con eso pudo decir algo honesto sin promesas: la incomodidad del final del turno bajó cuando sumó ropa y reaplicación, no cuando subió el número del envase. También dejó por escrito una pregunta que no le correspondía resolver: una marca oscura nueva en la mejilla, que decidió llevar a una valoración profes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4-r01-oa05-fotoproteccion]]></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hecklist antes de un día de sol al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iete líneas; si falta una, falta prot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4-r01-oa05-fotoproteccion]]></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3).]]></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3 de 3).]]></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5).]]></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5).]]></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4 de 5).]]></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5 de 5).]]></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Cuando llega a tres o m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OMS fija el umbral en el índice UV de tres. No espera a la quemadura ni depende de la temperatura: un día nublado de ciudad puede activ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OMS lo formula así: conviene usar medidas de protección cuando el índice UV llega a tres o m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4-r01-oa05-fotoproteccion]]></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 El grado de protección frente a la radiación UVB.]]></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FPS habla de UVB. Por eso se pide además la declaración de amplio espectro, que cubre UVA y UVB juntas; el número no autoriza más tiempo de so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OMS indica que el FPS especifica el grado de protección contra la radiación UVB, no contra la U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4-r01-oa05-fotoproteccion]]></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l valor del FPS, que protege contra UVB y UVA, y que no se permanezca mucho tiempo expuesto al so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norma mexicana de etiquetado obliga a declarar el valor del FPS, la protección contra UVB y UVA, la advertencia de no permanecer mucho tiempo al sol y la de mantener a bebés y niños pequeños fuera de la luz solar direc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NOM-141-SSA1/SCFI-2012, cláusula 5.3.7.10 (F-004): leyendas obligatorias de los productos con protección solar como función prima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4-r01-oa05-fotoproteccion]]></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crema es la última capa de un plan que empieza por la hora, la sombra y la ropa. Esas dos primeras no dependen de acordarse de reapli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OMS lo dice en ese orden: la protección solar se logra mejor buscando sombra y usando ropa que aplicando protectores sola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4-r01-oa05-fotoproteccion]]></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número no es un permiso de tiempo. La reaplicación se mantiene cada dos horas y tras sudar o nadar, y la salida del sol sigue siendo la med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OMS recomienda no usar los protectores solares para prolongar el tiempo de expos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4-r01-oa05-fotoproteccion]]></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os productos para broncear deben declarar un FPS de dos a cuatro y avisar que no se recomiendan para niños ni para piel sensible; y los que traen protección solar como función secundaria no se consideran protectores sola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NOM-141-SSA1/SCFI-2012, cláusulas 5.3.7.10 y 5.3.7.11 (F-00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4-r01-oa05-fotoproteccion]]></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Resistente al agua no significa impermeable: la etiqueta dice si aguanta cuarenta u ochenta minutos, y después de nadar hay que reapli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AD: la resistencia al agua dura cuarenta u ochenta minutos, según la etiqu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4-r01-oa05-fotoproteccion]]></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Índice UV de tres o más → Activar hoy las medidas de prot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mplio espectro → Cubre UVA y UVB, no sólo la quemad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De veinte a treinta minutos antes → Momento de aplicar, antes de sal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ada dos horas → Ritmo de reaplicación, y más tras sudar o nad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uspenda su empleo si hay irritación → Leyenda obligatoria en la etiqueta mexic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fuentes: OMS (F-009), AAD (F-010) y NOM-141-SSA1/SCFI-2012 (F-004), consultadas el 2026-10-2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4-r01-oa05-fotoproteccion]]></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Relacionar» (2 de 2).]]></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3 · UVB · amplio · 3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Cuatro datos que se pueden verificar en la hoja informativa de la OMS y en la guía de compra de la academia de dermatología; ninguno depende de la frase publicitaria del fr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009 (OMS) y F-010 (AAD), consultadas el 2026-10-2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4-r01-oa05-fotoproteccion]]></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Buscar sombra y cruzar a la acera con sombra → Parte del pl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Sombrero de ala ancha y camisa que cubra la nuca → Parte del pl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Aplicar antes de salir y reaplicar a las dos horas → Parte del pl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Quedarse al mediodía porque el FPS es muy alto → Lo debil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Confiar en el maquillaje con factor para todo el día → Lo debil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Dejar el producto en casa y comprarlo al llegar a la playa → Lo debil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ropa y la sombra van antes que la crema (F-009); el maquillaje no sustituye al fotoprotector (F-01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4-r01-oa05-fotoproteccion]]></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0 · Clasificar» (2 de 2).]]></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Dice que con este FPS alto puedes duplicar tu tiempo bajo el sol del medio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se renglón convierte el número en un permiso de tiempo, que es justo lo que las fuentes niegan. Las otras cuatro líneas son leyendas o instrucciones que la norma mexicana obliga a decla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OMS recomienda no usar los protectores solares para prolongar el tiempo de exposición al so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4-r01-oa05-fotoproteccion]]></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1 · Detective de errores» (2 de 2).]]></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4-r01-oa05-fotoproteccion]]></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3).]]></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3 de 3).]]></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Mira hoy el índice UV de tu ciudad y anota una línea: ¿a qué hora estás expuesto y qué puedes mover —la sombra, la ropa, el horario— antes de pensar en comprar un producto más ca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4-r01-oa05-fotoproteccion]]></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de fotoprot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4-r01-oa05-fotoproteccion]]></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de fotoprot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4-r01-oa05-fotoproteccion]]></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Desde qué índice UV pide la OMS usar medidas de prot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n tres o más. El umbral no espera la quemadura: sombra, hora, ropa y fotoprotector entran antes, incluso con cielo nubl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4-r01-oa05-fotoproteccion]]></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mide el FPS y qué deja fu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Mide el grado de protección contra la radiación UVB, no contra la UVA. Por eso se pide amplio espectro además del núm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4-r01-oa05-fotoproteccion]]></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tres cosas se buscan en la etiqueta de un protect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Amplio espectro (UVA y UVB), FPS de 30 o más y resistencia al agua, que dura 40 u 80 minutos según lo que el envase decla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4-r01-oa05-fotoproteccion]]></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El maquillaje con factor sustituye al fotoprotect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La guía mexicana le asigna un FPS de 3 a 4 por sus pigmentos: ayuda, pero no llega al número que la OMS y la academia piden para proteg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4-r01-oa05-fotoproteccion]]></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2).]]></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11).]]></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11).]]></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11).]]></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5 de 11).]]></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6 de 11).]]></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7 de 11).]]></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8 de 11).]]></a:t>
            </a: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9 de 11).]]></a:t>
            </a:r>
          </a:p>
        </p:txBody>
      </p:sp>
    </p:spTree>
  </p:cSld>
</p:notes>
</file>

<file path=ppt/notesSlides/notesSlide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10 de 11).]]></a:t>
            </a:r>
          </a:p>
        </p:txBody>
      </p:sp>
    </p:spTree>
  </p:cSld>
</p:notes>
</file>

<file path=ppt/notesSlides/notesSlide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11 de 11).]]></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02277" r:id="rId1"/>
    <p:sldLayoutId id="2482002278" r:id="rId2"/>
    <p:sldLayoutId id="2482002279" r:id="rId3"/>
    <p:sldLayoutId id="2482002280"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9d433892064772b7276d412d29f894722e5a45a9b40af6471.jpg"/>
  <Relationship Id="rId3" Type="http://schemas.openxmlformats.org/officeDocument/2006/relationships/hyperlink" Target="https://saludyestetica.lumbre.lat/object/sye-c04-r01-oa05-fotoproteccion"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5-fotoproteccion"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5-fotoproteccion"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5-fotoproteccion"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5-fotoproteccion"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5-fotoproteccion"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5-fotoproteccion"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5-fotoproteccion"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5-fotoproteccion"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5-fotoproteccion"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5-fotoproteccion"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5-fotoproteccion"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5-fotoproteccion"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5-fotoproteccion"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5-fotoproteccion"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5-fotoproteccion"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5-fotoproteccion"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5-fotoproteccion" TargetMode="Externa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5-fotoproteccion"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5-fotoproteccion"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5-fotoproteccion"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04-r01-oa05-fotoproteccion" TargetMode="External"/>
  <Relationship Id="rId4" Type="http://schemas.openxmlformats.org/officeDocument/2006/relationships/hyperlink" Target="https://saludyestetica.lumbre.lat/object/sye-c04-r01-oa05-fotoproteccion" TargetMode="External"/>
  <Relationship Id="rId5"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5-fotoproteccion" TargetMode="Externa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5-fotoproteccion"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5-fotoproteccion"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5-fotoproteccion"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5-fotoproteccion"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5-fotoproteccion"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5-fotoproteccion"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5-fotoproteccion" TargetMode="Externa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5-fotoproteccion"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5-fotoproteccion"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04-r01-oa05-fotoproteccion" TargetMode="External"/>
  <Relationship Id="rId4" Type="http://schemas.openxmlformats.org/officeDocument/2006/relationships/hyperlink" Target="https://saludyestetica.lumbre.lat/object/sye-c04-r01-oa05-fotoproteccion" TargetMode="External"/>
  <Relationship Id="rId5"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5-fotoproteccion" TargetMode="Externa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5-fotoproteccion"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5-fotoproteccion"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5-fotoproteccion"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5-fotoproteccion"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5-fotoproteccion"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5-fotoproteccion"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5-fotoproteccion"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5-fotoproteccion"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5-fotoproteccion"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5-fotoproteccion"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5-fotoproteccion"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5-fotoproteccion"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5-fotoproteccion"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5-fotoproteccion"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5-fotoproteccion"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04-r01-oa05-fotoproteccion" TargetMode="External"/>
  <Relationship Id="rId4" Type="http://schemas.openxmlformats.org/officeDocument/2006/relationships/hyperlink" Target="https://saludyestetica.lumbre.lat/object/sye-c04-r01-oa05-fotoproteccion" TargetMode="External"/>
  <Relationship Id="rId5"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5-fotoproteccion" TargetMode="Externa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5-fotoproteccion"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5-fotoproteccion"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5-fotoproteccion" TargetMode="Externa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5-fotoproteccion"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5-fotoproteccion"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5-fotoproteccion"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5-fotoproteccion"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5-fotoproteccion"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5-fotoproteccion"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5-fotoproteccion"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5-fotoproteccion"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5-fotoproteccion"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5-fotoproteccion"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5-fotoproteccion"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5-fotoproteccion"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5-fotoproteccion"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5-fotoproteccion"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5-fotoproteccion"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5-fotoproteccion"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5-fotoproteccion"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5-fotoproteccion"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5-fotoproteccion"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5-fotoproteccion"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5-fotoproteccion"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5-fotoproteccion"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5-fotoproteccion"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5-fotoproteccion" TargetMode="External"/>
  <Relationship Id="rId3" Type="http://schemas.openxmlformats.org/officeDocument/2006/relationships/hyperlink" Target="https://saludyestetica.lumbre.lat/object/sye-c04-r01-oa05-fotoproteccion" TargetMode="External"/>
  <Relationship Id="rId4"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5-fotoproteccion" TargetMode="External"/>
  <Relationship Id="rId3"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5-fotoproteccion" TargetMode="External"/>
  <Relationship Id="rId3"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5-fotoproteccion" TargetMode="External"/>
  <Relationship Id="rId3"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5-fotoproteccion" TargetMode="External"/>
  <Relationship Id="rId3"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5-fotoproteccion" TargetMode="External"/>
  <Relationship Id="rId3"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5-fotoproteccion" TargetMode="External"/>
  <Relationship Id="rId3"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5-fotoproteccion" TargetMode="External"/>
  <Relationship Id="rId3"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5-fotoproteccion" TargetMode="External"/>
  <Relationship Id="rId3"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5-fotoproteccion" TargetMode="Externa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5-fotoproteccion" TargetMode="External"/>
  <Relationship Id="rId3"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5-fotoproteccion" TargetMode="Externa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5-fotoproteccion" TargetMode="External"/>
  <Relationship Id="rId3"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5-fotoproteccion" TargetMode="External"/>
  <Relationship Id="rId3"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5-fotoproteccion" TargetMode="External"/>
  <Relationship Id="rId3"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5-fotoproteccion" TargetMode="External"/>
  <Relationship Id="rId3"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5-fotoproteccion" TargetMode="External"/>
  <Relationship Id="rId3"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5-fotoproteccion" TargetMode="External"/>
  <Relationship Id="rId3"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5-fotoproteccion" TargetMode="External"/>
  <Relationship Id="rId3"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5-fotoproteccion" TargetMode="External"/>
  <Relationship Id="rId3" Type="http://schemas.openxmlformats.org/officeDocument/2006/relationships/notesSlide" Target="../notesSlides/notesSlide97.xm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5-fotoproteccion" TargetMode="External"/>
  <Relationship Id="rId3" Type="http://schemas.openxmlformats.org/officeDocument/2006/relationships/notesSlide" Target="../notesSlides/notesSlide98.xml"/>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5-fotoproteccion" TargetMode="External"/>
  <Relationship Id="rId3" Type="http://schemas.openxmlformats.org/officeDocument/2006/relationships/notesSlide" Target="../notesSlides/notesSlide99.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rotege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i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l]]></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o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ic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videnci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04-r01-oa05-fotoproteccion"/>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5-fotoproteccion"/>
              </a:rPr>
              <a:t><![CDATA[Proteger la piel del sol: lo que dice la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tender qué mide el índice UV y qué mide el FPS, ordenar las medidas de protección (sombra y ropa antes que crema), elegir un fotoprotector de amplio espectro con FPS de 30 o más, aplicarlo con cantidad suficiente y reaplicarlo, y leer las leyendas que la norma mexicana obliga en la etiqueta de protectores y bronceador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5-fotoproteccion"/>
              </a:rPr>
              <a:t><![CDATA[Proteger la piel del sol: lo que dice la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inta lección del curso 4 y lección ancla de la rutina. Se parte del índice UV, se explica por qué la sombra y la ropa van antes que la crema, qué significa el factor de protección solar y qué no significa, cómo aplicar y reaplicar, y qué advierte la etiqueta mexicana. Se usan fuentes internacionales y mexicanas identificadas una por una, sin promesas de apariencia.]]></a:t>
            </a:r>
          </a:p>
        </p:txBody>
      </p:sp>
      <p:sp>
        <p:nvSpPr>
          <p:cNvPr id="9" name=""/>
          <p:cNvSpPr txBox="1"/>
          <p:nvPr/>
        </p:nvSpPr>
        <p:spPr>
          <a:xfrm>
            <a:off x="514350" y="36195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10" name=""/>
          <p:cNvSpPr txBox="1"/>
          <p:nvPr/>
        </p:nvSpPr>
        <p:spPr>
          <a:xfrm>
            <a:off x="514350" y="40100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sol · índice uv · fps · amplio espectro · sombra · reaplicación · etiquet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oteger la piel del sol: lo que dice la evidencia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5-fotoproteccion"/>
              </a:rPr>
              <a:t><![CDATA[Proteger la piel del sol: lo que dice la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99]]></a:t>
            </a:r>
          </a:p>
        </p:txBody>
      </p:sp>
      <p:sp>
        <p:nvSpPr>
          <p:cNvPr id="7" name="" descr=""/>
          <p:cNvSpPr/>
          <p:nvPr/>
        </p:nvSpPr>
        <p:spPr>
          <a:xfrm>
            <a:off x="514350" y="1219200"/>
            <a:ext cx="8115300" cy="236220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s que quieren un hábito de protección solar que puedan sostener sin comprar de más, y personas que trabajan o quieren emprender en servicios de belleza y necesitan explicar con fuentes qué hace y qué no hace un fotoprotector. No requiere conocimientos previos y no habilita para ejercer ninguna profesión sanitari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oteger la piel del sol: lo que dice la evidencia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5-fotoproteccion"/>
              </a:rPr>
              <a:t><![CDATA[Proteger la piel del sol: lo que dice la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9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on las dos de la tarde en un mercado del centro de México, con el sol cayendo a plomo sobre los puestos. Una vendedora se pone crema «para no quemarse» cuando ya lleva tres horas ahí; un joven llega de la playa con la espalda roja y pregunta qué crema sirve para que no se le note; en otra mesa, alguien con treinta años de trabajo al aire libre presume que su color oscuro es señal de estar fuerte. Ninguno de los tres tiene mal el producto: tienen mal el orden y la idea de lo que el producto hac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oteger la piel del sol: lo que dice la evidencia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5-fotoproteccion"/>
              </a:rPr>
              <a:t><![CDATA[Proteger la piel del sol: lo que dice la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9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arregla esas dos cosas con lo que dicen las fuentes. Primero: el sol se mide, y hay un número que avisa cuándo conviene activar la protección (F-009 – OMS, hoja informativa sobre radiación ultravioleta; consultado 2026-10-25). Segundo: la crema no es la primera medida ni la única, y el número del envase no compra tiempo extra de sol (F-009 – OMS, preguntas y respuestas sobre radiación y cáncer de piel; consultado 2026-10-25).]]></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oteger la piel del sol: lo que dice la evidencia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5-fotoproteccion"/>
              </a:rPr>
              <a:t><![CDATA[Proteger la piel del sol: lo que dice la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9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rcero: la etiqueta mexicana tiene leyendas obligatorias que ya dicen todo esto en español, y vale la pena leerlas antes de pagar (F-004 – NOM-141-SSA1/SCFI-2012, cláusula 5.3.7.10; consultado 2026-10-25). Lo que esta lección no hace: prometer que la piel se pone morena sana, que una crema quita años o que un FPS alto deja quedarse más rat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oteger la piel del sol: lo que dice la evidencia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5-fotoproteccion"/>
              </a:rPr>
              <a:t><![CDATA[Proteger la piel del sol: lo que dice la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9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obre el daño que ya está hecho no se promete reversión, porque la ley general de salud no permite atribuir a un cosmético acciones propias de los medicamentos (F-001 – Ley General de Salud, art. 270, texto vigente; consultado 2026-10-25). Se sale con un orden claro, con un producto bien elegido y con la manera de comprobarlo en el reverso del envas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mide el índice UV y cuándo empieza la protec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5-fotoproteccion"/>
              </a:rPr>
              <a:t><![CDATA[Proteger la piel del sol: lo que dice la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99]]></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adiación ultravioleta que llega a la tierra se divide en dos bandas que hacen cosas distintas. La UVB es la que más quema y se queda en las capas superficiales; la UVA penetra más y está presente durante casi todo el día.]]></a:t>
            </a:r>
          </a:p>
        </p:txBody>
      </p:sp>
      <p:sp>
        <p:nvSpPr>
          <p:cNvPr id="8" name=""/>
          <p:cNvSpPr txBox="1"/>
          <p:nvPr/>
        </p:nvSpPr>
        <p:spPr>
          <a:xfrm>
            <a:off x="514350" y="25336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saber cuánta está llegando hay un número público: el índice UV, que se reporta en el pronóstico del tiempo y en las páginas de la organización mundial de la salu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mide el índice UV y cuándo empieza la protec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5-fotoproteccion"/>
              </a:rPr>
              <a:t><![CDATA[Proteger la piel del sol: lo que dice la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9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 lectura práctica es corta: cuando el índice llega a tres o más, se recomiendan las medidas de protección (F-009 – OMS, hoja informativa sobre radiación ultravioleta; consultado 2026-10-25). No es un semáforo de quemadura: es el momento de activar hábitos.]]></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éxico pone dos condiciones que suben ese número. La primera es la hora: la guía clínica del IMSS recomienda evitar o minimizar la exposición solar, prefiriendo la sombra, durante las horas pico entre las diez y las cinco de la tarde, sobre todo en verano (F-013 – GPC IMSS-099-09, actualización 2016; consultado 2026-10-25).]]></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mide el índice UV y cuándo empieza la protec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5-fotoproteccion"/>
              </a:rPr>
              <a:t><![CDATA[Proteger la piel del sol: lo que dice la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9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egunda es la altura: la misma guía reporta que por cada trescientos metros de elevación aumenta alrededor de un cuatro por ciento la radiación UV que llega a la superficie. A eso se suma un detalle incómodo: el cielo nublado no apaga la radiación, y la guía insiste en protegerse también en días nublados.]]></a:t>
            </a:r>
          </a:p>
        </p:txBody>
      </p:sp>
      <p:sp>
        <p:nvSpPr>
          <p:cNvPr id="8" name=""/>
          <p:cNvSpPr txBox="1"/>
          <p:nvPr/>
        </p:nvSpPr>
        <p:spPr>
          <a:xfrm>
            <a:off x="514350" y="28670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nclusión operativa es que el hábito no se enciende en la playa: se enciende un martes de marzo en la ciuda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ombra y ropa antes que crema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5-fotoproteccion"/>
              </a:rPr>
              <a:t><![CDATA[Proteger la piel del sol: lo que dice la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9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orden de las medidas no es una preferencia estética. Para la organización mundial de la salud, la protección solar se logra mejor buscando sombra y usando ropa que aplicando protectores solares (F-009 – OMS, preguntas y respuestas sobre radiación y cáncer de piel; consultado 2026-10-25).]]></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ombra y ropa antes que crema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5-fotoproteccion"/>
              </a:rPr>
              <a:t><![CDATA[Proteger la piel del sol: lo que dice la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9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azón es simple de entender: la ropa y la sombra trabajan todo el tiempo y no se olvidan de reaplicar, mientras que una crema cubre sólo donde se puso, sólo mientras aguanta. En la práctica entran en esta primera capa el sombrero de ala ancha, la camisa que cubre hombros y nuca, las gafas de sol y el gesto de cruzar a la acera con sombra.]]></a:t>
            </a:r>
          </a:p>
        </p:txBody>
      </p:sp>
      <p:sp>
        <p:nvSpPr>
          <p:cNvPr id="8" name=""/>
          <p:cNvSpPr txBox="1"/>
          <p:nvPr/>
        </p:nvSpPr>
        <p:spPr>
          <a:xfrm>
            <a:off x="514350" y="319087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guía mexicana describe también sombreros y gafas como parte del autocuidado, y agrega que no hay que dejar de protegerse con cielo nublad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ombra y ropa antes que crema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5-fotoproteccion"/>
              </a:rPr>
              <a:t><![CDATA[Proteger la piel del sol: lo que dice la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9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mporta la calidad de esa sombra. La guía clínica del IMSS reporta que la sombra reduce la radiación solar entre el cincuenta y el noventa por ciento, y que el follaje denso protege mejor que una sombrilla de playa (F-013 – GPC IMSS-099-09; consultado 2026-10-25).]]></a:t>
            </a:r>
          </a:p>
        </p:txBody>
      </p:sp>
      <p:sp>
        <p:nvSpPr>
          <p:cNvPr id="8" name=""/>
          <p:cNvSpPr txBox="1"/>
          <p:nvPr/>
        </p:nvSpPr>
        <p:spPr>
          <a:xfrm>
            <a:off x="514350" y="2867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advierte algo que casi nadie cuenta: el agua, la nieve, la arena y el concreto pueden reflejar hasta el noventa por ciento de los rayos UV hacia la piel, así que estar «a la sombra de la palmera» no significa estar poco expuest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ombra y ropa antes que crema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5-fotoproteccion"/>
              </a:rPr>
              <a:t><![CDATA[Proteger la piel del sol: lo que dice la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99]]></a:t>
            </a:r>
          </a:p>
        </p:txBody>
      </p:sp>
      <p:sp>
        <p:nvSpPr>
          <p:cNvPr id="7" name="" descr=""/>
          <p:cNvSpPr/>
          <p:nvPr/>
        </p:nvSpPr>
        <p:spPr>
          <a:xfrm>
            <a:off x="514350" y="2533650"/>
            <a:ext cx="8115300" cy="1809750"/>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2533650"/>
            <a:ext cx="38100" cy="1809750"/>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esos datos, la decisión de dónde sentarse, dónde esperar el camión y dónde parar a media jornada deja de ser comodidad y se vuelve protección. La crema sigue siendo útil, pero es la última capa del plan, no el plan.]]></a:t>
            </a:r>
          </a:p>
        </p:txBody>
      </p:sp>
      <p:sp>
        <p:nvSpPr>
          <p:cNvPr id="10" name=""/>
          <p:cNvSpPr txBox="1"/>
          <p:nvPr/>
        </p:nvSpPr>
        <p:spPr>
          <a:xfrm>
            <a:off x="685800" y="26098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FPS no compra tiempo de sol]]></a:t>
            </a:r>
          </a:p>
        </p:txBody>
      </p:sp>
      <p:sp>
        <p:nvSpPr>
          <p:cNvPr id="11" name=""/>
          <p:cNvSpPr txBox="1"/>
          <p:nvPr/>
        </p:nvSpPr>
        <p:spPr>
          <a:xfrm>
            <a:off x="685800" y="3019425"/>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ara la OMS, los protectores solares no deben usarse para prolongar el tiempo de exposición. El número alto no autoriza quedarse más horas al mediodía: la medida sigue siendo menos so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ombra y ropa antes que crema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5-fotoproteccion"/>
              </a:rPr>
              <a:t><![CDATA[Proteger la piel del sol: lo que dice la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99]]></a:t>
            </a:r>
          </a:p>
        </p:txBody>
      </p:sp>
      <p:sp>
        <p:nvSpPr>
          <p:cNvPr id="7" name="" descr=""/>
          <p:cNvSpPr/>
          <p:nvPr/>
        </p:nvSpPr>
        <p:spPr>
          <a:xfrm>
            <a:off x="514350" y="1219200"/>
            <a:ext cx="8115300" cy="14192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C9D8EA">
              <a:alpha val="100000"/>
            </a:srgbClr>
          </a:solidFill>
          <a:ln w="9525">
            <a:noFill/>
          </a:ln>
        </p:spPr>
        <p:txBody>
          <a:bodyPr vertOverflow="clip" rtlCol="0" anchor="ctr"/>
          <a:lstStyle/>
          <a:p>
            <a:pPr algn="ctr"/>
            <a:r>
              <a:t/>
            </a:r>
          </a:p>
        </p:txBody>
      </p:sp>
      <p:sp>
        <p:nvSpPr>
          <p:cNvPr id="9" name="" descr=""/>
          <p:cNvSpPr/>
          <p:nvPr/>
        </p:nvSpPr>
        <p:spPr>
          <a:xfrm>
            <a:off x="514350" y="2562225"/>
            <a:ext cx="8115300" cy="14954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10" name="" descr=""/>
          <p:cNvSpPr/>
          <p:nvPr/>
        </p:nvSpPr>
        <p:spPr>
          <a:xfrm>
            <a:off x="514350" y="2562225"/>
            <a:ext cx="38100" cy="1495425"/>
          </a:xfrm>
          <a:prstGeom prst="roundRect">
            <a:avLst/>
          </a:prstGeom>
          <a:solidFill>
            <a:srgbClr val="E7BCA7">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n índice UV de tres o más, se activan las medidas]]></a:t>
            </a:r>
          </a:p>
        </p:txBody>
      </p:sp>
      <p:sp>
        <p:nvSpPr>
          <p:cNvPr id="12"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e umbral de la hoja informativa de la OMS no espera a la quemadura: con tres o más conviene sombra, ropa, hora y fotoprotector, incluso en días nublados.]]></a:t>
            </a:r>
          </a:p>
        </p:txBody>
      </p:sp>
      <p:sp>
        <p:nvSpPr>
          <p:cNvPr id="13" name=""/>
          <p:cNvSpPr txBox="1"/>
          <p:nvPr/>
        </p:nvSpPr>
        <p:spPr>
          <a:xfrm>
            <a:off x="685800" y="263842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in promesas de apariencia]]></a:t>
            </a:r>
          </a:p>
        </p:txBody>
      </p:sp>
      <p:sp>
        <p:nvSpPr>
          <p:cNvPr id="14" name=""/>
          <p:cNvSpPr txBox="1"/>
          <p:nvPr/>
        </p:nvSpPr>
        <p:spPr>
          <a:xfrm>
            <a:off x="685800" y="3038475"/>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inguna crema de esta lección quita años, borra lo que el tiempo hizo ni da un moreno sano. Un cosmético no puede atribuirse acciones propias de los medicamento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ombra y ropa antes que crema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5-fotoproteccion"/>
              </a:rPr>
              <a:t><![CDATA[Proteger la piel del sol: lo que dice la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99]]></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etiqueta ya trae la advertencia]]></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valor del FPS, la protección contra UVB y UVA, no permanecer mucho tiempo al sol y suspender si aparece irritación: todo eso es leyenda obligatoria en Méxic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dice y qué no dice el FPS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5-fotoproteccion"/>
              </a:rPr>
              <a:t><![CDATA[Proteger la piel del sol: lo que dice la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9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factor de protección solar es un número que mide una cosa concreta. La organización mundial de la salud lo dice con precisión: el FPS especifica el grado de protección frente a la radiación UVB, no frente a la UVA (F-009 – OMS, preguntas y respuestas sobre radiación y cáncer de piel; consultado 2026-10-25).]]></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dice y qué no dice el FPS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5-fotoproteccion"/>
              </a:rPr>
              <a:t><![CDATA[Proteger la piel del sol: lo que dice la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9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 ahí la primera regla de compra: el producto debe filtrar los dos tipos de radiación y tener FPS de 30 o más; por eso se pide que el envase declare amplio espectro, es decir, que cubre UVB y UVA a la vez (F-010 – AAD, cómo elegir un protector solar; consultado 2026-10-25).]]></a:t>
            </a:r>
          </a:p>
        </p:txBody>
      </p:sp>
      <p:sp>
        <p:nvSpPr>
          <p:cNvPr id="8" name=""/>
          <p:cNvSpPr txBox="1"/>
          <p:nvPr/>
        </p:nvSpPr>
        <p:spPr>
          <a:xfrm>
            <a:off x="514350" y="28670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número alto sin esa declaración no resuelve la parte UVA, y una declaración de amplio espectro con un FPS bajo no resuelve la quemadura. Las dos cosas van junta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dice y qué no dice el FPS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5-fotoproteccion"/>
              </a:rPr>
              <a:t><![CDATA[Proteger la piel del sol: lo que dice la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9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ahora lo que el FPS no dice. Primero: no es un permiso para quedarse más tiempo al sol. La organización mundial de la salud es explícita al recomendar que los protectores solares no se usen para prolongar el tiempo de exposición (F-009 – OMS; consultado 2026-10-25). Segundo: no se activa en cuanto se unta.]]></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isma fuente indica aplicar el producto de forma generosa y uniforme sobre todas las partes expuestas de veinte a treinta minutos antes de salir. Tercero: se cae. Hay que reaplicar cada dos horas y, sobre todo, después de bañarse o sudar (F-009 – OMS; consultado 2026-10-25).]]></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dice y qué no dice el FPS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5-fotoproteccion"/>
              </a:rPr>
              <a:t><![CDATA[Proteger la piel del sol: lo que dice la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99]]></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guía mexicana coincide en la lógica y la resume en veinte minutos antes de la exposición y reaplicación cada dos o tres horas, con más razón si se suda mucho o después de un baño largo (F-013 – GPC IMSS-099-09; consultado 2026-10-25).]]></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dice y qué no dice el FPS]]></a:t>
            </a:r>
          </a:p>
        </p:txBody>
      </p:sp>
      <p:pic>
        <p:nvPicPr>
          <p:cNvPr id="3" name="" descr="El orden del día de sol">
            <a:hlinkClick r:id="rId3" tooltip="El orden del día de sol"/>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uatro decisiones antes de la crema y una después.]]></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04-r01-oa05-fotoproteccion"/>
              </a:rPr>
              <a:t><![CDATA[Ver imagen original en el O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sistencia al agua, cantidad y las leyendas de la etiqueta mexican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5-fotoproteccion"/>
              </a:rPr>
              <a:t><![CDATA[Proteger la piel del sol: lo que dice la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99]]></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envase hay tres declaraciones útiles y ninguna de ellas es un eslogan.]]></a:t>
            </a:r>
          </a:p>
        </p:txBody>
      </p:sp>
      <p:sp>
        <p:nvSpPr>
          <p:cNvPr id="8" name=""/>
          <p:cNvSpPr txBox="1"/>
          <p:nvPr/>
        </p:nvSpPr>
        <p:spPr>
          <a:xfrm>
            <a:off x="514350" y="18764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academia americana de dermatología recomienda buscar tres palabras en la compra: amplio espectro, FPS de 30 o más y resistente al agua; y aclara que esa resistencia se declara en dos escalas, de cuarenta o de ochenta minutos, según la prueba del producto (F-010 – AAD, cómo elegir un protector solar; consultado]]></a:t>
            </a:r>
          </a:p>
        </p:txBody>
      </p:sp>
      <p:sp>
        <p:nvSpPr>
          <p:cNvPr id="9" name=""/>
          <p:cNvSpPr txBox="1"/>
          <p:nvPr/>
        </p:nvSpPr>
        <p:spPr>
          <a:xfrm>
            <a:off x="514350" y="35242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2026-10-25).]]></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sistencia al agua, cantidad y las leyendas de la etiqueta mexican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5-fotoproteccion"/>
              </a:rPr>
              <a:t><![CDATA[Proteger la piel del sol: lo que dice la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99]]></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sistente al agua» no significa «impermeable»: significa que aguanta ese tiempo nadando y después hay que reaplicar. La cantidad también importa: las fuentes hablan de aplicar de forma generosa y uniforme, no de dar una capa fina que se nota apenas.]]></a:t>
            </a:r>
          </a:p>
        </p:txBody>
      </p:sp>
      <p:sp>
        <p:nvSpPr>
          <p:cNvPr id="8" name=""/>
          <p:cNvSpPr txBox="1"/>
          <p:nvPr/>
        </p:nvSpPr>
        <p:spPr>
          <a:xfrm>
            <a:off x="514350" y="26098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México esas instrucciones no dependen de la buena voluntad del fabricant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sistencia al agua, cantidad y las leyendas de la etiqueta mexican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5-fotoproteccion"/>
              </a:rPr>
              <a:t><![CDATA[Proteger la piel del sol: lo que dice la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9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NOM-141-SSA1/SCFI-2012, de etiquetado sanitario y comercial de cosméticos preenvasados, obliga a que en los productos cuya función primaria sea ofrecer protección solar la etiqueta declare el valor del factor de protección solar y, si usa las siglas, qué significan; que protege contra UVB y UVA; que no se permanezca mucho tiempo expuesto al sol aunque se emplee el producto; que se mantenga a los bebés y niños pequeños fuera d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sistencia al agua, cantidad y las leyendas de la etiqueta mexican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5-fotoproteccion"/>
              </a:rPr>
              <a:t><![CDATA[Proteger la piel del sol: lo que dice la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9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uz solar directa; que la exposición excesiva al sol es un riesgo importante para la salud; que se suspenda el empleo si aparecen signos de irritación o salpullido, y que se evite el contacto con los ojos porque puede causar irritación (F-004 – NOM-141-SSA1/SCFI-2012, cláusula 5.3.7.10; consultado 2026-10-25).]]></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sistencia al agua, cantidad y las leyendas de la etiqueta mexican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5-fotoproteccion"/>
              </a:rPr>
              <a:t><![CDATA[Proteger la piel del sol: lo que dice la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99]]></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tro situaciones mexicanas frecuentes, por qué suben la exposición y qué conviene hacer primero. Las medidas de sombra, ropa y hora anteceden al fotoprotecto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5-fotoproteccion"/>
              </a:rPr>
              <a:t><![CDATA[Proteger la piel del sol: lo que dice la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99]]></a:t>
            </a:r>
          </a:p>
        </p:txBody>
      </p:sp>
      <p:graphicFrame>
        <p:nvGraphicFramePr>
          <p:cNvPr id="7" name="" descr=""/>
          <p:cNvGraphicFramePr>
            <a:graphicFrameLocks noGrp="1"/>
          </p:cNvGraphicFramePr>
          <p:nvPr/>
        </p:nvGraphicFramePr>
        <p:xfrm>
          <a:off x="514350" y="1257300"/>
          <a:ext cx="8115300" cy="3057525"/>
        </p:xfrm>
        <a:graphic>
          <a:graphicData uri="http://schemas.openxmlformats.org/drawingml/2006/table">
            <a:tbl>
              <a:tblPr firstRow="1" bandRow="1"/>
              <a:tblGrid>
                <a:gridCol w="2190750"/>
                <a:gridCol w="2962275"/>
                <a:gridCol w="29622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or qué sube la exposi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cer primer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iudad del Valle de México en mediod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radiación UV aumenta con la altura sobre el nivel del m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mbra y ropa; el fotoprotector en lo que queda descubier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ía de playa o de pisci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agua y la arena reflejan la radiación hacia la pie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aplicar tras cada baño y no fiarse del número al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abajo al aire libre: campo, obra, repar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uchas horas de sol directo y sudor que arrastra el produ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mbrero y manga; aplicar antes del turno y reaplic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5-fotoproteccion"/>
              </a:rPr>
              <a:t><![CDATA[Proteger la piel del sol: lo que dice la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99]]></a:t>
            </a:r>
          </a:p>
        </p:txBody>
      </p:sp>
      <p:graphicFrame>
        <p:nvGraphicFramePr>
          <p:cNvPr id="7" name="" descr=""/>
          <p:cNvGraphicFramePr>
            <a:graphicFrameLocks noGrp="1"/>
          </p:cNvGraphicFramePr>
          <p:nvPr/>
        </p:nvGraphicFramePr>
        <p:xfrm>
          <a:off x="514350" y="1257300"/>
          <a:ext cx="8115300" cy="3324225"/>
        </p:xfrm>
        <a:graphic>
          <a:graphicData uri="http://schemas.openxmlformats.org/drawingml/2006/table">
            <a:tbl>
              <a:tblPr firstRow="1" bandRow="1"/>
              <a:tblGrid>
                <a:gridCol w="2190750"/>
                <a:gridCol w="2962275"/>
                <a:gridCol w="29622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or qué sube la exposi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cer primer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ielo nublado pero fres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nube baja la luz visible, no toda la radiación UV]]></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ntener las medidas: la guía pide protegerse también nubl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Zona de concreto, banqueta y crist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oncreto y el cristal reflejan hacia la cara y los braz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mbiar de acera, usar sombrero y cubrir el cuel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ebé en el cochecito a mediod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etiqueta obliga a mantenerlos fuera de la luz solar direc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mbra real y ropa ligera; el producto no es la primera op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Bronceadores, maquillaje con factor y camas de broncead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5-fotoproteccion"/>
              </a:rPr>
              <a:t><![CDATA[Proteger la piel del sol: lo que dice la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99]]></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isma norma trata por separado lo que se vende para broncear.]]></a:t>
            </a:r>
          </a:p>
        </p:txBody>
      </p:sp>
      <p:sp>
        <p:nvSpPr>
          <p:cNvPr id="8" name=""/>
          <p:cNvSpPr txBox="1"/>
          <p:nvPr/>
        </p:nvSpPr>
        <p:spPr>
          <a:xfrm>
            <a:off x="514350" y="18764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os productos cuya función primaria es broncear, la etiqueta debe declarar un FPS de dos a cuatro y advertir que no se recomiendan para niños ni para personas con piel sensible al sol; y cierra con una distinción que resuelve muchas discusiones de baño: los productos que ofrecen protección solar como función secundaria no se consideran protectores solares, de modo que]]></a:t>
            </a:r>
          </a:p>
        </p:txBody>
      </p:sp>
      <p:sp>
        <p:nvSpPr>
          <p:cNvPr id="9" name=""/>
          <p:cNvSpPr txBox="1"/>
          <p:nvPr/>
        </p:nvSpPr>
        <p:spPr>
          <a:xfrm>
            <a:off x="514350" y="38576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as leyendas no les aplican (F-004 – NOM-141-SSA1/SCFI-2012, cláusulas 5.3.7.10 y 5.3.7.11; consultado 2026-10-25).]]></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Bronceadores, maquillaje con factor y camas de broncead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5-fotoproteccion"/>
              </a:rPr>
              <a:t><![CDATA[Proteger la piel del sol: lo que dice la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9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aducción práctica: una base de maquillaje con factor no sustituye al fotoprotector, y la guía clínica mexicana da la cifra de por qué —su contenido de pigmentos le da un FPS de apenas tres a cuatro (F-013 – GPC IMSS-099-09; consultado 2026-10-25).]]></a:t>
            </a:r>
          </a:p>
        </p:txBody>
      </p:sp>
      <p:sp>
        <p:nvSpPr>
          <p:cNvPr id="8" name=""/>
          <p:cNvSpPr txBox="1"/>
          <p:nvPr/>
        </p:nvSpPr>
        <p:spPr>
          <a:xfrm>
            <a:off x="514350" y="29432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obre las camas de bronceado, la evidencia no deja un margen muy amplio: la organización mundial de la salud afirma que existe una asociación clara entre el uso de camas de bronceado y el cáncer de piel (F-009 – OMS; consultado 2026-10-25).]]></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Bronceadores, maquillaje con factor y camas de broncead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5-fotoproteccion"/>
              </a:rPr>
              <a:t><![CDATA[Proteger la piel del sol: lo que dice la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9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guía mexicana agrega lo que reporta su evidencia: el uso habitual antes de los treinta años se asocia con un aumento importante del riesgo y también describe un incremento de riesgo en quienes las usaron al menos una vez (F-013 – GPC IMSS-099-09; consultado 2026-10-25).]]></a:t>
            </a:r>
          </a:p>
        </p:txBody>
      </p:sp>
      <p:sp>
        <p:nvSpPr>
          <p:cNvPr id="8" name=""/>
          <p:cNvSpPr txBox="1"/>
          <p:nvPr/>
        </p:nvSpPr>
        <p:spPr>
          <a:xfrm>
            <a:off x="514350" y="28670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un servicio de belleza, la respuesta honesta a «¿me sirve para ponerme morena sin daño?» se queda en una frase: no hay una forma de broncearse con cama que la evidencia declare segur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Bronceadores, maquillaje con factor y camas de bronceado]]></a:t>
            </a:r>
          </a:p>
        </p:txBody>
      </p:sp>
      <p:pic>
        <p:nvPicPr>
          <p:cNvPr id="3" name="" descr="Qué aporta cada medida">
            <a:hlinkClick r:id="rId3" tooltip="Qué aporta cada medida"/>
          </p:cNvPr>
          <p:cNvPicPr>
            <a:picLocks noChangeAspect="1"/>
          </p:cNvPicPr>
          <p:nvPr>
            <p:ph type="pic" idx="1"/>
          </p:nvPr>
        </p:nvPicPr>
        <p:blipFill>
          <a:blip r:embed="rId2"/>
          <a:stretch>
            <a:fillRect/>
          </a:stretch>
        </p:blipFill>
        <p:spPr>
          <a:xfrm>
            <a:off x="1924050" y="1257300"/>
            <a:ext cx="52863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Ninguna sustituye a la anterior: se suman.]]></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04-r01-oa05-fotoproteccion"/>
              </a:rPr>
              <a:t><![CDATA[Ver imagen original en el O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olor moreno, las promesas que no se hacen y dónde termina la lecció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5-fotoproteccion"/>
              </a:rPr>
              <a:t><![CDATA[Proteger la piel del sol: lo que dice la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99]]></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México el tema tiene un peso cultural, y conviene nombrarlo.]]></a:t>
            </a:r>
          </a:p>
        </p:txBody>
      </p:sp>
      <p:sp>
        <p:nvSpPr>
          <p:cNvPr id="8" name=""/>
          <p:cNvSpPr txBox="1"/>
          <p:nvPr/>
        </p:nvSpPr>
        <p:spPr>
          <a:xfrm>
            <a:off x="514350" y="1552575"/>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undación Mexicana para la Dermatología, una asociación civil —no una autoridad ni una fuente de estadística oficial—, dedica su material de divulgación a desmontar la idea de que el color bronceado sea señal de salud; ese material, fechado en 2017, sostiene que el daño aparece tarde o temprano y promueve el dieciséis de marzo como su día nacional del cuidado de la piel contra el sol, una conmemoración instituida por la propia]]></a:t>
            </a:r>
          </a:p>
        </p:txBody>
      </p:sp>
      <p:sp>
        <p:nvSpPr>
          <p:cNvPr id="9" name=""/>
          <p:cNvSpPr txBox="1"/>
          <p:nvPr/>
        </p:nvSpPr>
        <p:spPr>
          <a:xfrm>
            <a:off x="514350" y="38576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sociación (F-011 – FMD, cuida tu piel del sol; consultado 2026-10-25).]]></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olor moreno, las promesas que no se hacen y dónde termina la lecció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5-fotoproteccion"/>
              </a:rPr>
              <a:t><![CDATA[Proteger la piel del sol: lo que dice la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9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ita así, con su carácter de asociación, porque los números de fotoprotección que sostienen esta lección vienen de la OMS y de la AAD, no de una sociedad mexicana, y ninguna sociedad mexicana de dermatología con documento verificable quedó en este registr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olor moreno, las promesas que no se hacen y dónde termina la lecció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5-fotoproteccion"/>
              </a:rPr>
              <a:t><![CDATA[Proteger la piel del sol: lo que dice la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9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termina donde empieza el terreno de otra persona. No promete moreno sano, no promete revertir el daño acumulado, no promete apariencia más joven: la ley general de salud no permite atribuir a un cosmético acciones propias de los medicamentos, como curar o ser solución definitiva (F-001 – Ley General de Salud, art. 270; consultado 2026-10-25).]]></a:t>
            </a:r>
          </a:p>
        </p:txBody>
      </p:sp>
      <p:sp>
        <p:nvSpPr>
          <p:cNvPr id="8" name=""/>
          <p:cNvSpPr txBox="1"/>
          <p:nvPr/>
        </p:nvSpPr>
        <p:spPr>
          <a:xfrm>
            <a:off x="514350" y="31908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señales que se llevan a consultar: la guía mexicana describe la autoexploración como parte del autocuidado, acompañada de la exploración profesional y del envío rápido a segundo nivel cuando algo cambia (F-013 – GPC IMSS-099-09; consultado 2026-10-25).]]></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olor moreno, las promesas que no se hacen y dónde termina la lecció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5-fotoproteccion"/>
              </a:rPr>
              <a:t><![CDATA[Proteger la piel del sol: lo que dice la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99]]></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inguna frecuencia de revisión está fijada por una norma verificada aquí, así que no hay calendario que prometer: hay que aprender a señalar cambios y saber a quién se llev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5-fotoproteccion"/>
              </a:rPr>
              <a:t><![CDATA[Proteger la piel del sol: lo que dice la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9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olor moreno, las promesas que no se hacen y dónde termina la lección · Procedimiento: armar la protección del día en seis pasos · Paso 1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ira el número antes que el cielo]]></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sulta el índice UV del día en el pronóstico. Con tres o más, activas las medidas, aunque esté fresco o nublado. Este paso toma diez segundos y cambia toda la decisión de la jornad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5-fotoproteccion"/>
              </a:rPr>
              <a:t><![CDATA[Proteger la piel del sol: lo que dice la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9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olor moreno, las promesas que no se hacen y dónde termina la lección · Procedimiento: armar la protección del día en seis pasos · Paso 2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ueve la agenda, no sólo la crema]]></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visa en qué horas estás expuesto. Si puedes correr el paseo, el tendedero o el entrenamiento fuera de las horas pico del mediodía, eso es protección y no cuesta nada. La sombra forma parte del plan, no del descanso.]]></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5-fotoproteccion"/>
              </a:rPr>
              <a:t><![CDATA[Proteger la piel del sol: lo que dice la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9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olor moreno, las promesas que no se hacen y dónde termina la lección · Procedimiento: armar la protección del día en seis pasos · Paso 3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bre con ropa lo que se cubre solo]]></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ombrero de ala ancha, camisa que tape hombros y nuca, gafas de sol. La ropa no se olvida de reaplicar y funciona mientras está puesta. En un oficio al aire libre, esta capa es la más rentable del dí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5-fotoproteccion"/>
              </a:rPr>
              <a:t><![CDATA[Proteger la piel del sol: lo que dice la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9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olor moreno, las promesas que no se hacen y dónde termina la lección · Procedimiento: armar la protección del día en seis pasos · Paso 4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plica antes de salir, con cantidad suficiente]]></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 veinte a treinta minutos antes, generoso y uniforme sobre toda la zona expuesta: orejas, nuca, cuello, empeines y el borde de la manga. Una capa tibia apenas se nota y apenas alcanza, aunque el envase diga un número alt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5-fotoproteccion"/>
              </a:rPr>
              <a:t><![CDATA[Proteger la piel del sol: lo que dice la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9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olor moreno, las promesas que no se hacen y dónde termina la lección · Procedimiento: armar la protección del día en seis pasos · Paso 5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la reaplicación en el calendario del día]]></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dos horas y después de sudar, bañarte o secarte. Si el producto declara resistencia al agua, mira cuál de las dos escalas trae: cuarenta u ochenta minutos. Una alarma en el teléfono hace el trabajo de memori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5-fotoproteccion"/>
              </a:rPr>
              <a:t><![CDATA[Proteger la piel del sol: lo que dice la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9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olor moreno, las promesas que no se hacen y dónde termina la lección · Procedimiento: armar la protección del día en seis pasos · Paso 6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ee el reverso y anota una línea]]></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firma las leyendas obligatorias de la norma mexicana: valor del FPS, protección contra UVB y UVA, no permanecer mucho tiempo al sol, suspender si aparece irritación. Anota cómo te fue con ese producto un día largo: si te incomodó, no lo vas a usar.]]></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5-fotoproteccion"/>
              </a:rPr>
              <a:t><![CDATA[Proteger la piel del sol: lo que dice la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9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olor moreno, las promesas que no se hacen y dónde termina la lección · Caso trabajado: seis horas de moto con un FPS alto · Paso 1 de 3]]></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5-fotoproteccion"/>
              </a:rPr>
              <a:t><![CDATA[Proteger la piel del sol: lo que dice la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99]]></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nombre inventado. Bruno, veintiocho años, reparte en moto en una ciudad del Bajío y trabaja bajo el sol entre las doce y las cuatro. Compró un fotoprotector de FPS muy alto con la idea de que el número grande le alcanzaba para todo el turno: se lo puso una vez, antes de salir, y no lo volvió a abrir. Terminó con ardor en orejas y cuello, y con la nuca marcada por el cuello de la camiset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5-fotoproteccion"/>
              </a:rPr>
              <a:t><![CDATA[Proteger la piel del sol: lo que dice la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9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olor moreno, las promesas que no se hacen y dónde termina la lección · Caso trabajado: seis horas de moto con un FPS alto · Paso 2 de 3]]></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5-fotoproteccion"/>
              </a:rPr>
              <a:t><![CDATA[Proteger la piel del sol: lo que dice la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99]]></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se corrigió y en qué orden]]></a:t>
            </a:r>
          </a:p>
        </p:txBody>
      </p:sp>
      <p:sp>
        <p:nvSpPr>
          <p:cNvPr id="8" name=""/>
          <p:cNvSpPr txBox="1"/>
          <p:nvPr/>
        </p:nvSpPr>
        <p:spPr>
          <a:xfrm>
            <a:off x="514350" y="16383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imero el orden: un pañuelo al cuello y una manga larga bajan lo que llega, y la ropa para la OMS va antes que la crema. Después el número: cambió a un producto de amplio espectro con FPS de 30 o más, que es lo que las fuentes piden, y dejó de usar el FPS alto como permiso para no reaplicar. Luego el tiempo: se lo puso de veinte a treinta minutos antes de arrancar, con cantidad suficiente en orejas, nuca y dorso de las manos, y reaplicó al medio turno y al bajar de la mot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5-fotoproteccion"/>
              </a:rPr>
              <a:t><![CDATA[Proteger la piel del sol: lo que dice la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9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olor moreno, las promesas que no se hacen y dónde termina la lección · Caso trabajado: seis horas de moto con un FPS alto · Paso 3 de 3]]></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5-fotoproteccion"/>
              </a:rPr>
              <a:t><![CDATA[Proteger la piel del sol: lo que dice la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99]]></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quedó en el registro y qué se aprendió]]></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runo anotó tres líneas: el día que reaplicó, el día que no, y cómo se sintió la piel al final de cada uno. Con eso pudo decir algo honesto sin promesas: la incomodidad del final del turno bajó cuando sumó ropa y reaplicación, no cuando subió el número del envase. También dejó por escrito una pregunta que no le correspondía resolver: una marca oscura nueva en la mejilla, que decidió llevar a una valoración profesional.]]></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olor moreno, las promesas que no se hacen y dónde termina la lección]]></a:t>
            </a:r>
          </a:p>
        </p:txBody>
      </p:sp>
      <p:pic>
        <p:nvPicPr>
          <p:cNvPr id="3" name="" descr="Checklist antes de un día de sol alto">
            <a:hlinkClick r:id="rId3" tooltip="Checklist antes de un día de sol alto"/>
          </p:cNvPr>
          <p:cNvPicPr>
            <a:picLocks noChangeAspect="1"/>
          </p:cNvPicPr>
          <p:nvPr>
            <p:ph type="pic" idx="1"/>
          </p:nvPr>
        </p:nvPicPr>
        <p:blipFill>
          <a:blip r:embed="rId2"/>
          <a:stretch>
            <a:fillRect/>
          </a:stretch>
        </p:blipFill>
        <p:spPr>
          <a:xfrm>
            <a:off x="2543175" y="1257300"/>
            <a:ext cx="405765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iete líneas; si falta una, falta protección.]]></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04-r01-oa05-fotoproteccion"/>
              </a:rPr>
              <a:t><![CDATA[Ver imagen original en el O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5-fotoproteccion"/>
              </a:rPr>
              <a:t><![CDATA[Proteger la piel del sol: lo que dice la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99]]></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nerse el fotoprotector ya bajo el sol. Las fuentes piden aplicar de veinte a treinta minutos antes de exponerse, de forma generosa y uniforme. Llegar a la playa y untarse ahí no da el tiempo de asiento del producto.]]></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fiar en el número alto para quedarse más rato. La OMS recomienda no usar los protectores para prolongar el tiempo de sol. Un FPS mayor no cambia la hora a la que conviene irse a la sombr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5-fotoproteccion"/>
              </a:rPr>
              <a:t><![CDATA[Proteger la piel del sol: lo que dice la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99]]></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stituir sombra y ropa por crema. La protección se logra mejor buscando sombra y usando ropa que aplicando cremas. La crema cubre sólo donde se puso y mientras aguanta el sudor y el roce.]]></a:t>
            </a:r>
          </a:p>
        </p:txBody>
      </p:sp>
      <p:sp>
        <p:nvSpPr>
          <p:cNvPr id="9" name=""/>
          <p:cNvSpPr txBox="1"/>
          <p:nvPr/>
        </p:nvSpPr>
        <p:spPr>
          <a:xfrm>
            <a:off x="514350" y="26003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jarse el producto en el coche todo el año. El calor del tablero no es el mejor lugar, y sin producto a la mano no hay reaplicación. El frasco viaja en la bolsa, junto con el sombrero.]]></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5-fotoproteccion"/>
              </a:rPr>
              <a:t><![CDATA[Proteger la piel del sol: lo que dice la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99]]></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arse del maquillaje con factor. La guía mexicana describe un FPS de apenas tres a cuatro en el maquillaje por sus pigmentos, y la norma trata como función secundaria la protección de esos productos: no reemplazan al fotoprotector.]]></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5-fotoproteccion"/>
              </a:rPr>
              <a:t><![CDATA[Proteger la piel del sol: lo que dice la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99]]></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índice UV de tres o más, se activan las medidas: hora, sombra, ropa y después crem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ducto se elige por amplio espectro y FPS de 30 o más, no por el número más grande.]]></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aplica de veinte a treinta minutos antes, con cantidad suficiente y uniforme en toda zona expuesta.]]></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reaplica cada dos horas y tras sudar, bañarse o secarse; la resistencia al agua es de cuarenta u ochenta minuto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5-fotoproteccion"/>
              </a:rPr>
              <a:t><![CDATA[Proteger la piel del sol: lo que dice la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99]]></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mas de bronceado: se evitan; no hay forma de uso que la evidencia declare segur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6.]]></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aparece irritación o salpullido, se suspende el producto, como manda la leyenda de la etiquet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5-fotoproteccion"/>
              </a:rPr>
              <a:t><![CDATA[Proteger la piel del sol: lo que dice la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99]]></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uspende el producto y busca valoración profesional si aparece ardor intenso con enrojecimiento que se extiende, ampollas, hinchazón de párpados o labios, una reacción con comezón fuerte tras un día de sol, o fiebre y malestar general después de una exposición larg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5-fotoproteccion"/>
              </a:rPr>
              <a:t><![CDATA[Proteger la piel del sol: lo que dice la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99]]></a:t>
            </a:r>
          </a:p>
        </p:txBody>
      </p:sp>
      <p:sp>
        <p:nvSpPr>
          <p:cNvPr id="7" name="" descr=""/>
          <p:cNvSpPr/>
          <p:nvPr/>
        </p:nvSpPr>
        <p:spPr>
          <a:xfrm>
            <a:off x="514350" y="1219200"/>
            <a:ext cx="8115300" cy="22764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2764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nte un cambio que se nota en la piel —una lesión que cambia de color o de tamaño, que pica o que sangra— se acude a valoración dermatológica: la guía clínica mexicana describe la autoexploración como parte del autocuidado, pero acompañada de la exploración profesional y del envío rápido a segundo nivel. Ninguna frecuencia de revisión está fijada por una norma verificada en este registro, así que no se promete un calendario.]]></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5-fotoproteccion"/>
              </a:rPr>
              <a:t><![CDATA[Proteger la piel del sol: lo que dice la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99]]></a:t>
            </a:r>
          </a:p>
        </p:txBody>
      </p:sp>
      <p:sp>
        <p:nvSpPr>
          <p:cNvPr id="7" name="" descr=""/>
          <p:cNvSpPr/>
          <p:nvPr/>
        </p:nvSpPr>
        <p:spPr>
          <a:xfrm>
            <a:off x="514350" y="1219200"/>
            <a:ext cx="8115300" cy="13335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3335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s quemaduras solares intensas en bebés y niños pequeños exigen atención médica, y la etiqueta mexicana obliga a mantenerlos fuera de la luz solar directa. Esta lección no diagnostica, no trata lesiones y no sustituye una consult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5-fotoproteccion"/>
              </a:rPr>
              <a:t><![CDATA[Proteger la piel del sol: lo que dice la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egún la hoja informativa de la OMS, ¿a partir de qué índice UV conviene activar las medidas de protección?]]></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uando llega a uno, aunque el día esté nublad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uando llega a tres o más.]]></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ólo cuando el cielo está despejado y hace calor fuerte.]]></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Únicamente en playa o piscin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5-fotoproteccion"/>
              </a:rPr>
              <a:t><![CDATA[Proteger la piel del sol: lo que dice la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mide el factor de protección solar (FPS)?]]></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grado de protección frente a la radiación UVB.]]></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tiempo extra que puedes pasar al sol.]]></a:t>
            </a:r>
          </a:p>
        </p:txBody>
      </p:sp>
      <p:sp>
        <p:nvSpPr>
          <p:cNvPr id="11" name=""/>
          <p:cNvSpPr txBox="1"/>
          <p:nvPr/>
        </p:nvSpPr>
        <p:spPr>
          <a:xfrm>
            <a:off x="666750" y="2752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cantidad de crema que necesita tu piel.]]></a:t>
            </a:r>
          </a:p>
        </p:txBody>
      </p:sp>
      <p:sp>
        <p:nvSpPr>
          <p:cNvPr id="12" name=""/>
          <p:cNvSpPr txBox="1"/>
          <p:nvPr/>
        </p:nvSpPr>
        <p:spPr>
          <a:xfrm>
            <a:off x="666750" y="3133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protección completa contra UVA y UVB.]]></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5-fotoproteccion"/>
              </a:rPr>
              <a:t><![CDATA[Proteger la piel del sol: lo que dice la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México, ¿qué debe declarar la etiqueta de un producto cuya función primaria es proteger del sol?]]></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ólo el precio y el nombre de fantasia.]]></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valor del FPS, que protege contra UVB y UVA, y que no se permanezca mucho tiempo expuesto al sol.]]></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es apto para niños menores de tres años.]]></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revierte el daño solar acumulado.]]></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5-fotoproteccion"/>
              </a:rPr>
              <a:t><![CDATA[Proteger la piel del sol: lo que dice la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ara la OMS, buscar sombra y usar ropa protege mejor que aplicar un protector solar.]]></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5-fotoproteccion"/>
              </a:rPr>
              <a:t><![CDATA[Proteger la piel del sol: lo que dice la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FPS de 50 permite quedarse el doble de tiempo al sol que uno de 30.]]></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5-fotoproteccion"/>
              </a:rPr>
              <a:t><![CDATA[Proteger la piel del sol: lo que dice la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bronceador puede venderse en México como si fuera un protector solar.]]></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5-fotoproteccion"/>
              </a:rPr>
              <a:t><![CDATA[Proteger la piel del sol: lo que dice la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resistencia al agua de un fotoprotector se declara en dos escalas de tiemp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5-fotoproteccion"/>
              </a:rPr>
              <a:t><![CDATA[Proteger la piel del sol: lo que dice la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mpareja cada dato con lo que permite decidir.]]></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Índice UV de tres o más]]></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Amplio espectr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De veinte a treinta minutos antes]]></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ada dos horas]]></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Suspenda su empleo si hay irritación]]></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ubre UVA y UVB, no sólo la quemadura]]></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5-fotoproteccion"/>
              </a:rPr>
              <a:t><![CDATA[Proteger la piel del sol: lo que dice la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99]]></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Momento de aplicar, antes de salir]]></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Ritmo de reaplicación, y más tras sudar o nadar]]></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eyenda obligatoria en la etiqueta mexicana]]></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Activar hoy las medidas de protección]]></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5-fotoproteccion"/>
              </a:rPr>
              <a:t><![CDATA[Proteger la piel del sol: lo que dice la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ara la OMS conviene usar medidas de protección cuando el índice UV llega a ___ o más. El FPS mide la protección contra la radiación ___, por eso se pide un producto de ___ espectro, que también filtre UVA, con FPS de ___ o más.]]></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5-fotoproteccion"/>
              </a:rPr>
              <a:t><![CDATA[Proteger la piel del sol: lo que dice la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conducta según si forma parte de un plan de fotoprotección o si lo debilita.]]></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arte del plan]]></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Lo debilita]]></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Buscar sombra y cruzar a la acera con sombra]]></a:t>
            </a:r>
          </a:p>
        </p:txBody>
      </p:sp>
      <p:sp>
        <p:nvSpPr>
          <p:cNvPr id="13" name=""/>
          <p:cNvSpPr txBox="1"/>
          <p:nvPr/>
        </p:nvSpPr>
        <p:spPr>
          <a:xfrm>
            <a:off x="514350" y="3667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Sombrero de ala ancha y camisa que cubra la nuca]]></a:t>
            </a:r>
          </a:p>
        </p:txBody>
      </p:sp>
      <p:sp>
        <p:nvSpPr>
          <p:cNvPr id="14" name=""/>
          <p:cNvSpPr txBox="1"/>
          <p:nvPr/>
        </p:nvSpPr>
        <p:spPr>
          <a:xfrm>
            <a:off x="514350" y="4029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Aplicar antes de salir y reaplicar a las dos horas]]></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5-fotoproteccion"/>
              </a:rPr>
              <a:t><![CDATA[Proteger la piel del sol: lo que dice la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99]]></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Quedarse al mediodía porque el FPS es muy alto]]></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Confiar en el maquillaje con factor para todo el día]]></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Dejar el producto en casa y comprarlo al llegar a la playa]]></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1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5-fotoproteccion"/>
              </a:rPr>
              <a:t><![CDATA[Proteger la piel del sol: lo que dice la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e publicidad que contradice lo que dicen las fuentes.]]></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n el reverso aparece el valor del FPS y el significado de la sigla.]]></a:t>
            </a:r>
          </a:p>
        </p:txBody>
      </p:sp>
      <p:sp>
        <p:nvSpPr>
          <p:cNvPr id="10" name=""/>
          <p:cNvSpPr txBox="1"/>
          <p:nvPr/>
        </p:nvSpPr>
        <p:spPr>
          <a:xfrm>
            <a:off x="628650" y="26765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Trae la advertencia de no permanecer mucho tiempo expuesto al sol aunque uses el producto.]]></a:t>
            </a:r>
          </a:p>
        </p:txBody>
      </p:sp>
      <p:sp>
        <p:nvSpPr>
          <p:cNvPr id="11" name=""/>
          <p:cNvSpPr txBox="1"/>
          <p:nvPr/>
        </p:nvSpPr>
        <p:spPr>
          <a:xfrm>
            <a:off x="628650" y="33528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ice que con este FPS alto puedes duplicar tu tiempo bajo el sol del mediodía.]]></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1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5-fotoproteccion"/>
              </a:rPr>
              <a:t><![CDATA[Proteger la piel del sol: lo que dice la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99]]></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Indica repetir la aplicación después de transpirar, bañarte o secarte.]]></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Avisa que mantengas a bebés y niños pequeños fuera de la luz solar directa.]]></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5-fotoproteccion"/>
              </a:rPr>
              <a:t><![CDATA[Proteger la piel del sol: lo que dice la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04-r01-oa05-fotoproteccion-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04-r01-oa05-fotoproteccion-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04-r01-oa05-fotoproteccion-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04-r01-oa05-fotoproteccion-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04-r01-oa05-fotoproteccion-ex05]]></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5-fotoproteccion"/>
              </a:rPr>
              <a:t><![CDATA[Proteger la piel del sol: lo que dice la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99]]></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04-r01-oa05-fotoproteccion-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04-r01-oa05-fotoproteccion-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04-r01-oa05-fotoproteccion-ex08]]></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04-r01-oa05-fotoproteccion-ex09]]></a:t>
            </a:r>
          </a:p>
        </p:txBody>
      </p:sp>
      <p:sp>
        <p:nvSpPr>
          <p:cNvPr id="11" name=""/>
          <p:cNvSpPr txBox="1"/>
          <p:nvPr/>
        </p:nvSpPr>
        <p:spPr>
          <a:xfrm>
            <a:off x="628650" y="2628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04-r01-oa05-fotoproteccion-ex10]]></a:t>
            </a:r>
          </a:p>
        </p:txBody>
      </p:sp>
      <p:sp>
        <p:nvSpPr>
          <p:cNvPr id="12" name=""/>
          <p:cNvSpPr txBox="1"/>
          <p:nvPr/>
        </p:nvSpPr>
        <p:spPr>
          <a:xfrm>
            <a:off x="628650" y="2981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04-r01-oa05-fotoproteccion-ex11]]></a:t>
            </a:r>
          </a:p>
        </p:txBody>
      </p:sp>
      <p:sp>
        <p:nvSpPr>
          <p:cNvPr id="13" name=""/>
          <p:cNvSpPr txBox="1"/>
          <p:nvPr/>
        </p:nvSpPr>
        <p:spPr>
          <a:xfrm>
            <a:off x="514350" y="333375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Sabes leer el índice UV, ordenas sombra, ropa y hora antes que la crema, eliges amplio espectro con FPS de 30 o más, aplicas antes de salir y reaplicas; y reconoces las leyendas obligatorias del envase.]]></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5-fotoproteccion"/>
              </a:rPr>
              <a:t><![CDATA[Proteger la piel del sol: lo que dice la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99]]></a:t>
            </a:r>
          </a:p>
        </p:txBody>
      </p:sp>
      <p:sp>
        <p:nvSpPr>
          <p:cNvPr id="7" name=""/>
          <p:cNvSpPr txBox="1"/>
          <p:nvPr/>
        </p:nvSpPr>
        <p:spPr>
          <a:xfrm>
            <a:off x="514350" y="12192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matriz de medidas y al ejercicio de detectar la línea publicitaria equivocada; después repite la clasificación de conductas.]]></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2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5-fotoproteccion"/>
              </a:rPr>
              <a:t><![CDATA[Proteger la piel del sol: lo que dice la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Mira hoy el índice UV de tu ciudad y anota una línea: ¿a qué hora estás expuesto y qué puedes mover —la sombra, la ropa, el horario— antes de pensar en comprar un producto más caro?]]></a:t>
            </a:r>
          </a:p>
        </p:txBody>
      </p:sp>
      <p:sp>
        <p:nvSpPr>
          <p:cNvPr id="9" name=""/>
          <p:cNvSpPr txBox="1"/>
          <p:nvPr/>
        </p:nvSpPr>
        <p:spPr>
          <a:xfrm>
            <a:off x="514350" y="26955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fotoprot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5-fotoproteccion"/>
              </a:rPr>
              <a:t><![CDATA[Proteger la piel del sol: lo que dice la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99]]></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Índice UV tres o má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activan las medidas de prote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rden de las medi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ra, sombra y ropa; la crema al fi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compr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mplio espectro y FPS de 30 o má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ndo aplic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 veinte a treinta minutos antes de sal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da cuánto reaplic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da dos horas y tras sudar o nad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fotoprotección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5-fotoproteccion"/>
              </a:rPr>
              <a:t><![CDATA[Proteger la piel del sol: lo que dice la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99]]></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04-r01-oa05-fotoproteccion"/>
              </a:rPr>
              <a:t><![CDATA[Abrir el juego en el OA]]></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eer un envase y ordenar el día · Tarjeta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5-fotoproteccion"/>
              </a:rPr>
              <a:t><![CDATA[Proteger la piel del sol: lo que dice la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Desde qué índice UV pide la OMS usar medidas de protección?]]></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eer un envase y ordenar el día · Tarjeta 1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5-fotoproteccion"/>
              </a:rPr>
              <a:t><![CDATA[Proteger la piel del sol: lo que dice la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 tres o más. El umbral no espera la quemadura: sombra, hora, ropa y fotoprotector entran antes, incluso con cielo nublado.]]></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eer un envase y ordenar el día · Tarjeta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5-fotoproteccion"/>
              </a:rPr>
              <a:t><![CDATA[Proteger la piel del sol: lo que dice la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mide el FPS y qué deja fuera?]]></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eer un envase y ordenar el día · Tarjeta 2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5-fotoproteccion"/>
              </a:rPr>
              <a:t><![CDATA[Proteger la piel del sol: lo que dice la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Mide el grado de protección contra la radiación UVB, no contra la UVA. Por eso se pide amplio espectro además del número.]]></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eer un envase y ordenar el día · Tarjeta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5-fotoproteccion"/>
              </a:rPr>
              <a:t><![CDATA[Proteger la piel del sol: lo que dice la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tres cosas se buscan en la etiqueta de un protector?]]></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eer un envase y ordenar el día · Tarjeta 3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5-fotoproteccion"/>
              </a:rPr>
              <a:t><![CDATA[Proteger la piel del sol: lo que dice la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4 / 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mplio espectro (UVA y UVB), FPS de 30 o más y resistencia al agua, que dura 40 u 80 minutos según lo que el envase declare.]]></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eer un envase y ordenar el día · Tarjeta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5-fotoproteccion"/>
              </a:rPr>
              <a:t><![CDATA[Proteger la piel del sol: lo que dice la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5 / 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El maquillaje con factor sustituye al fotoprotector?]]></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eer un envase y ordenar el día · Tarjeta 4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5-fotoproteccion"/>
              </a:rPr>
              <a:t><![CDATA[Proteger la piel del sol: lo que dice la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6 / 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La guía mexicana le asigna un FPS de 3 a 4 por sus pigmentos: ayuda, pero no llega al número que la OMS y la academia piden para proteger.]]></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5-fotoproteccion"/>
              </a:rPr>
              <a:t><![CDATA[Proteger la piel del sol: lo que dice la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7 / 9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rente al sol manda el orden y manda la etiqueta. Sombra, hora y ropa quitan la mayor parte de la dosis; el producto entra al final, para lo que queda al aire, y se usa con lo que su propio envase dice. La OMS fija las medidas desde índice UV de tres, advierte que la sombra no es total y no deja margen: un filtro solar no sirve para quedarse más tiempo al sol. El FPS mide UVB, no UVA, así que el número solo no completa la protección.]]></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5-fotoproteccion"/>
              </a:rPr>
              <a:t><![CDATA[Proteger la piel del sol: lo que dice la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8 / 9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México el envase de un fotoprotector debe declarar el valor del FPS, la protección contra UVB y UVA y la advertencia de no prolongar la exposición, y un bronceador se rige por otro rango. El moreno es una respuesta de la piel, no un escudo: la guía mexicana le da al maquillaje un FPS de 3 a 4 y desaconseja las cabinas.]]></a:t>
            </a:r>
          </a:p>
        </p:txBody>
      </p:sp>
      <p:sp>
        <p:nvSpPr>
          <p:cNvPr id="8" name=""/>
          <p:cNvSpPr txBox="1"/>
          <p:nvPr/>
        </p:nvSpPr>
        <p:spPr>
          <a:xfrm>
            <a:off x="514350" y="319087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donde aparece un cambio que persiste, sangra o molesta de un modo nuevo, la lección se cierra: se deriva con el registro en la mano.]]></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11]]></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5-fotoproteccion"/>
              </a:rPr>
              <a:t><![CDATA[Proteger la piel del sol: lo que dice la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9 / 99]]></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11]]></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5-fotoproteccion"/>
              </a:rPr>
              <a:t><![CDATA[Proteger la piel del sol: lo que dice la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0 / 99]]></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01 · Ley General de Salud. Título Décimo Segundo, Capítulo IX «Productos cosméticos», artículos 269 a 272. · https://www.diputados.gob.mx/LeyesBiblio/pdf/LGS.pdf · consulta: 2026-10-25 · alcance: Capa B, federal. Art. 269: definición de cosmético y sus fines sobre las partes superficiales del cuerpo; no es cosmético lo ingerido, inhalado, inyectado o implantado. Art. 270: no se pueden atribuir a un cosmético acciones propias de los medicamentos y el aviso que la ley menciona es el de publicidad, por marca. Texto vigente con reformas DOF 15-01-2026.]]></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11]]></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5-fotoproteccion"/>
              </a:rPr>
              <a:t><![CDATA[Proteger la piel del sol: lo que dice la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1 / 99]]></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04 · NOM-141-SSA1/SCFI-2012, «Etiquetado para productos cosméticos preenvasados. Etiquetado sanitario y comercial». · https://dof.gob.mx/nota_detalle_popup.php?codigo=5269348 · consulta: 2026-10-25 · alcance: Capa B, federal, de observancia obligatoria. 3.23 define el producto de protección solar; 5.1.8 obliga instrucciones de uso; 5.1.9 prohíbe declaraciones no comprobables o propias de medicamentos; 5.3.7.10 fija las leyendas del fotoprotector (FPS declarado, UVB y UVA, no prolongar la exposición, bebés fuera del sol, suspender ante irritación) y 5.3.7.11 el FPS de 2 a 4 en bronceadores.]]></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11]]></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5-fotoproteccion"/>
              </a:rPr>
              <a:t><![CDATA[Proteger la piel del sol: lo que dice la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2 / 9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09 · OMS, «Radiation: Protecting against skin cancer» (preguntas y respuestas) y hoja informativa «Ultraviolet radiation». · https://www.who.int/news-room/questions-and-answers/item/radiation-protecting-against-skin-cancer · consulta: 2026-10-25 · alcance: Capa A, internacional, sin alcance federal en México.]]></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5 de 11]]></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5-fotoproteccion"/>
              </a:rPr>
              <a:t><![CDATA[Proteger la piel del sol: lo que dice la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3 / 9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rases verificadas: la protección se logra mejor buscando sombra y usando ropa que con filtros; los filtros no deben usarse para extender el tiempo en el sol; FPS de 30 o más y amplio espectro; medidas desde índice UV de tres; asociación clara entre cabinas de bronceado y cáncer de piel. La fuente está en inglés y la traducción es de la casa.]]></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6 de 11]]></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5-fotoproteccion"/>
              </a:rPr>
              <a:t><![CDATA[Proteger la piel del sol: lo que dice la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4 / 9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10 · American Academy of Dermatology, «How to select a sunscreen». · https://www.aad.org/public/everyday-care/sun-protection/shade-clothing-sunscreen/how-to-select-sunscreen · consulta: 2026-10-25 · alcance: Capa A, internacional. Asociación profesional de EE. UU.: no es autoridad sanitaria ni mexicana. Declara qué buscar en la etiqueta: «broad spectrum» protege contra UVA y UVB; FPS de 30 o más; «water resistant» dura 40 u 80 minutos y no todos los productos la ofrecen.]]></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7 de 11]]></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5-fotoproteccion"/>
              </a:rPr>
              <a:t><![CDATA[Proteger la piel del sol: lo que dice la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5 / 9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11 · Fundación Mexicana para la Dermatología, A.C., «¡Cuida tu piel del sol!». · https://fmd.org.mx/cuida-tu-piel-del-sol/ · consulta: 2026-10-25 · alcance: Capa A, México. Asociación civil, no autoridad ni norma; página fechada en pantalla el 2 de noviembre de 2017. De aquí se toma sólo el contexto cultural (el 16 de marzo, Día Nacional del Cuidado de la Piel contra el Sol) y el desmontaje del mito del bronceado sano. Sus cifras epidemiológicas NO se citan como dato oficial: no se verificaron contra fuente de gobierno.]]></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8 de 11]]></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5-fotoproteccion"/>
              </a:rPr>
              <a:t><![CDATA[Proteger la piel del sol: lo que dice la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6 / 9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12 · American Academy of Dermatology, «Moles: Signs and symptoms» (regla ABCDE). · https://www.aad.org/public/diseases/a-z/moles-symptoms · consulta: 2026-10-25 · alcance: Capa A, internacional. Criterios A-E y la indicación de ver a un dermatólogo ante un lunar que cambia, pica o sangra. En esta lección la regla se usa sólo como señal de derivación: no se diagnostica, no se evalúa gravedad y no se sustituye la consulta.]]></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9 de 11]]></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5-fotoproteccion"/>
              </a:rPr>
              <a:t><![CDATA[Proteger la piel del sol: lo que dice la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7 / 99]]></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13 · IMSS, Guía de Práctica Clínica IMSS-099-09, «Prevención primaria y detección oportuna del melanoma cutáneo en población general en el primer nivel de atención» (Actualización 2016).]]></a:t>
            </a:r>
          </a:p>
        </p:txBody>
      </p:sp>
      <p:sp>
        <p:nvSpPr>
          <p:cNvPr id="8" name=""/>
          <p:cNvSpPr txBox="1"/>
          <p:nvPr/>
        </p:nvSpPr>
        <p:spPr>
          <a:xfrm>
            <a:off x="514350" y="25336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 https://www.imss.gob.mx/sites/all/statics/guiasclinicas/099GER.pdf · consulta: 2026-10-25 · alcance: Capa A/B, México, federal (institución pública). Guía de 2016: es apoyo a la decisión clínica, no norma obligatoria.]]></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0 de 11]]></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5-fotoproteccion"/>
              </a:rPr>
              <a:t><![CDATA[Proteger la piel del sol: lo que dice la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8 / 99]]></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itan la sombra y evitar las horas pico entre 10:00 y 17:00; que el maquillaje da FPS de 3 a 4 por sus pigmentos; el desaconsejo de cabinas de bronceado; y que la autoexploración se acompaña de exploración profesional y envío a segundo nivel.]]></a:t>
            </a:r>
          </a:p>
        </p:txBody>
      </p:sp>
      <p:sp>
        <p:nvSpPr>
          <p:cNvPr id="8" name=""/>
          <p:cNvSpPr txBox="1"/>
          <p:nvPr/>
        </p:nvSpPr>
        <p:spPr>
          <a:xfrm>
            <a:off x="514350" y="26098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Borrador editorial de la casa. Revisión editorial: sí, 2026-10-25. Revisión por un profesional sanitario: no realizada, pendiente antes de tratar cualquier afirmación clínica.]]></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1 de 11]]></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5-fotoproteccion"/>
              </a:rPr>
              <a:t><![CDATA[Proteger la piel del sol: lo que dice la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9 / 99]]></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terial formativo de carácter informativo: no diagnostica, no evalúa la gravedad de una lesión, no indica tratamientos y no sustituye una consulta; no habilita para ejercer una profesión sanitaria.]]></a:t>
            </a:r>
          </a:p>
        </p:txBody>
      </p:sp>
      <p:sp>
        <p:nvSpPr>
          <p:cNvPr id="8" name=""/>
          <p:cNvSpPr txBox="1"/>
          <p:nvPr/>
        </p:nvSpPr>
        <p:spPr>
          <a:xfrm>
            <a:off x="514350" y="25336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cifras de protección provienen de la OMS, de la American Academy of Dermatology y de la guía clínica mexicana citadas en Fuentes, todas consultadas el 2026-10-25; no se afirman precios, marcas, concentraciones ni fórmulas. Las citas del inglés son traducción de esta cas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99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2026-10-26T03:40:04Z</dcterms:created>
  <dcterms:modified xsi:type="dcterms:W3CDTF">2026-10-26T03:40:04Z</dcterms:modified>
  <dc:title>Proteger la piel del sol: lo que dice la evidencia</dc:title>
  <dc:description>Presentación editable del OA «Proteger la piel del sol: lo que dice la evidencia». Enlace: https://saludyestetica.lumbre.lat/object/sye-c04-r01-oa05-fotoproteccion</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