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presProps" Target="presProps.xml"/>
  <Relationship Id="rId85" Type="http://schemas.openxmlformats.org/officeDocument/2006/relationships/viewProps" Target="viewProps.xml"/>
  <Relationship Id="rId86"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3-limpieza-facial]]></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4-r01-oa03-limpieza-facial]]></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impieza facial y errores frecuentes: qué se lleva el lavado cuando se hace mal»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impieza facial y errores frecuentes: qué se lleva el lavado cuando se hace mal»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qué sirve lavar, y para qué no» (2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qué sirve lavar, y para qué no» (3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se lleva por delante cuando se lava mal» (2 de 6).]]></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se lleva por delante cuando se lava mal» (3 de 6).]]></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se lleva por delante cuando se lava mal» (4 de 6).]]></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se lleva por delante cuando se lava mal» (5 de 6).]]></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se lleva por delante cuando se lava mal» (6 de 6).]]></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tirantez: cómo leerla sin armar un ritual» (2 de 3).]]></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tirantez: cómo leerla sin armar un ritual» (3 de 3).]]></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Lavar la cara en cuatro tiemp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Un gesto breve, con agua tibia y sin frotar hasta el cruj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3-limpieza-facial]]></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gua, producto y contexto: lo que se puede afirmar» (2 de 3).]]></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gua, producto y contexto: lo que se puede afirmar» (3 de 3).]]></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3-limpieza-facial]]></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3-limpieza-facial]]></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var a alguien: el gesto en un servicio de belleza» (2 de 2).]]></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promesas y lo que pasa de ver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ómo se lee cada frase de mostrador con la función barrera en la m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3-limpieza-facial]]></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límite del jabón: esto no trata nada» (2 de 3).]]></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límite del jabón: esto no trata nada» (3 de 3).]]></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l lavado ajustado a tu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Decide primero si toca lav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Hubo sol y producto, maquillaje, sudor de entrenamiento, polvo de obra o un día largo de calle: toca lavado. No hubo nada de eso y la piel está tranquila: alcanza un enjuague breve o incluso sólo agua. Este paso evita la mitad de los daños del capítu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3-limpieza-facial]]></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l lavado ajustado a tu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Elige el limpiador por lo que reti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busca un producto destinado a la cara, con tipo de piel y advertencias declarados en la etiqueta, y que retire lo que efectivamente hay que retirar. Si la etiqueta no dice nada útil o promete una transformación, se deja en la estantería: no es un criterio de compra, es una band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3-limpieza-facial]]></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l lavado ajustado a tu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Manos, agua tibia y poca cant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lavan las manos antes, se moja la cara con agua tibia y se usa la cantidad que la etiqueta indica, sin improvisar dosis. La cantidad no se aumenta «porque la cara está muy sucia»: si un lavado no alcanza, la causa suele ser un producto que se resiste, y entonces se hace un segundo paso breve, no un tallado lar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3-limpieza-facial]]></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l lavado ajustado a tu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Movimiento suave, sin reloj]]></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reparte el producto con los dedos, sin frotar fuerte y sin contar el tiempo para «que haga efecto». La zona de los párpados merece delicadeza y una fórmula que declare que se puede usar ahí. Si hay que apretar para sentir que limpia, ya se fue del obje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3-limpieza-facial]]></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l lavado ajustado a tu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Enjuaga las zonas que nadie mi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ndíbula, borde de la barba, línea del cabello, detrás de las orejas y aletas de la nariz. Ahí es donde el residuo se queda y donde después arde lo que se aplique. El agua termina en tibia, y la toalla se usa a toquecitos y se cuelga se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3-limpieza-facial]]></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l lavado ajustado a tu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Lee la comodidad antes de vestir la ca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espera un rato antes de aplicar lo siguiente: si la piel vuelve a su estado sola, el lavado quedó bien; si queda tirante, se ajusta el limpiador o la frecuencia antes de comprar un producto extra. Ese orden, restar antes de sumar, es el criterio que cierra el capítu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3-limpieza-facial]]></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jabón de manos de Ern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nombre inventado. Ernesto, treinta y tres años, repartidor en moto, piel que él describe como «grasa». Se lava la cara con el jabón de manos del baño cuatro veces al día, con agua caliente, y usa una esponja verde que compra en el supermercado y guarda húmeda debajo del lavabo. Su queja: a media mañana la cara le tiraba y le salían zonas ásperas que él confundía con suciedad acumulada; su solución era lavar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3-limpieza-facial]]></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jabón de manos de Ern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Cómo se ve con la función barr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aplicar la prueba de los quince minutos aparece el cuadro: tirantez marcada, rojez leve en mejillas y comezón al sonarse la nariz. El día de Ernesto explica por qué el lavado se volvió un ciclo: sol y polvo en la calle, sí; pero el desengrase repetido con agua caliente y la esponja diaria se llevaban la matriz lipídica cuatro veces al día. La lectura correcta era restar un lavado, bajar a agua tibia y retirar la espon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3-limpieza-facial]]></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jabón de manos de Ern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cambió y qué se dejó para la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 las tres semanas, con dos lavados y sin tallado, la tirantez desapareció y las zonas ásperas bajaron: la incomodidad no era falta de limpieza, era exceso. Quedó otra cosa, una zona irritada con puntitos con pus que él quería «secar» con un producto fuerte. Ernesto no hace eso: se lleva a consultar, porque la lesión no pertenece al jabón, y su registro de tres semanas le ahorró a la consulta veinte minutos de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3-limpieza-facial]]></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hecklist antes de cerrar el lav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comprobaciones que evitan la tirantez de media h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3-limpieza-facial]]></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3).]]></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3 de 3).]]></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el lavado se llevó material de la matriz lipídica y hay que restar agr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tirantez que persiste señala que la barrera perdió lípidos y está soltando agua. La respuesta ordenada es bajar frecuencia, temperatura o producto, no sumar cap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estrato córneo forma una barrera «evitando la evaporación del agu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4-r01-oa03-limpieza-facial]]></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uando hubo fotoprotector resistente, maquillaje o un día largo de polvo y su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segundo paso se justifica por lo que hay que retirar, no por la sensación. Si el primer lavado dejó estiramiento, un segundo paso agrava el probl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lavado retira lo que está en la superficie: sudor, sebo, residuos y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4-r01-oa03-limpieza-facial]]></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toalla limpia y seca de cada día, usada a toqueci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toalla limpia, usada a toquecitos y tendida para secarse, evita el roce y el material húmedo que cuesta mantener limpio. Agua caliente y jabón de manos son los dos estorbos clásicos del capítu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agua caliente disuelve más lípidos; el jabón de manos está formulado para desengrasar ma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4-r01-oa03-limpieza-facial]]></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ubir la frecuencia desengrasa de más, y la incomodidad que resulta suele leerse como necesidad de otro lavado. Se sostiene el número de lavados y se lee la comodidad quince minutos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unción barrera pierde material con cada lavado agresivo, y eso se nota media hora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4-r01-oa03-limpieza-facial]]></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os cosméticos se destinan a las partes superficiales del cuerpo humano. Lo que duele, supura o no avanza se registra y se lleva a consulta, no se atiende con el producto de al l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efinición sanitaria mexicana de producto cosmético, verificada en la página de COFEPRIS el 2026-10-2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4-r01-oa03-limpieza-facial]]></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residuo de limpiador mal enjuagado en mandíbula, orejas y línea del cabello también arde cuando se aplica la crema. Antes de cambiar de producto conviene aclarar más y observ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error del aclarado corto aparece en las zonas que nadie mi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4-r01-oa03-limpieza-facial]]></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Jabón de manos en el rostro → Cambio a un producto formulado para la ca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llado con esponja diaria → Manos suaves y esponja fuera del cuad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gua caliente para «derretir» la grasa → Agua tibia, sin esperar sensación de cruj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clarar rápido por costumbre → Dos pasadas en mandíbula y línea del cabel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n el lavado, la mayoría de las correcciones son restar, no comp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4-r01-oa03-limpieza-facial]]></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Relacionar» (2 de 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uperficie · tirante · superfici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lavado trabaja en la superficie y se evalúa por la comodidad que vuelve sola. La definición mexicana fija el alcance del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OFEPRIS: «sustancias o formulaciones destinadas a ser puestas en contacto con las partes superficiales del cuerpo hum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4-r01-oa03-limpieza-facial]]></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Agua tibia y frote breve → Respeta la barr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Cuatro lavados porque «sale grasa» → La arr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Toalla limpia tendida después de usarla → Respeta la barr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Esponja húmeda guardada bajo el lavabo → La arr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Esperar unos minutos antes de aplicar crema → Respeta la barr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Doble y triple lavado con tallado → La arr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omodidad que regresa sola es la mejor prueba de un lavado bien ajus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4-r01-oa03-limpieza-facial]]></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Clasificar» (2 de 2).]]></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me salió una zona con pus, subo a cuatro lavados y me tallo con espon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Responder a una molestia subiendo la agresión es la cadena que este capítulo intenta cortar. Se suspende lo que irrita, se registra y, si hay lesión, se consulta: el lavado no trata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Un cosmético se queda en las partes superficiales; la lesión pertenece a la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4-r01-oa03-limpieza-facial]]></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3-limpieza-facial]]></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Describe tu lavado de hoy sin juzgarlo: producto, temperatura, duración del frote, cuántas veces y con qué te secas. Escribe qué pasó quince minutos después. Decide un solo cambio para las próximas dos sem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3-limpieza-facial]]></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lavar sin arra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3-limpieza-facial]]></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lavar sin arra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3-limpieza-facial]]></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on qué se justifica un lav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 lo que hay que retirar: sol y fotoprotector, maquillaje, sudor, polvo. No con la sensación de crujido ni con la grasa que vuelve al r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3-limpieza-facial]]></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evalúa un lavado sin comprar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va, no apliques nada y espera quince a veinte minutos. Si la comodidad no vuelve sola, ajusta producto, frecuencia o temperatura antes de sumar cap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3-limpieza-facial]]></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r con una zona con herida o supu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altarla en el lavado, no tallarla, anotar lo que se ve con fecha y sugerir que se lleve a consulta. Un limpiador no trata les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3-limpieza-facial]]></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En un servicio de belleza, qué se puede preguntar sobre el lav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i te lavan las manos delante de ti, qué material se usa con tu cara y con qué frecuencia se lava o se cambia, y qué producto se aplica. El protocolo concreto lo fija cada establec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3-limpieza-facial]]></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5).]]></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5).]]></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5).]]></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5 de 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02274" r:id="rId1"/>
    <p:sldLayoutId id="2482002275" r:id="rId2"/>
    <p:sldLayoutId id="2482002276" r:id="rId3"/>
    <p:sldLayoutId id="2482002277"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736f9423de79ac4742dbfdebb8c75a0e54855c42a9c1ccf21.jpg"/>
  <Relationship Id="rId3" Type="http://schemas.openxmlformats.org/officeDocument/2006/relationships/hyperlink" Target="https://saludyestetica.lumbre.lat/object/sye-c04-r01-oa03-limpieza-facial"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3-limpieza-facial"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3-limpieza-facial"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3-limpieza-facial"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3-limpieza-facial"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3-limpieza-facial"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3-limpieza-facial"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3-limpieza-facial"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3-limpieza-facial"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3-limpieza-facial"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3-limpieza-facial"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3-limpieza-facial"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3-limpieza-facial"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3-limpieza-facial"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3-limpieza-facial"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3-limpieza-facial"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3-limpieza-facial"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3-limpieza-facial"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04-r01-oa03-limpieza-facial" TargetMode="External"/>
  <Relationship Id="rId4" Type="http://schemas.openxmlformats.org/officeDocument/2006/relationships/hyperlink" Target="https://saludyestetica.lumbre.lat/object/sye-c04-r01-oa03-limpieza-facial" TargetMode="External"/>
  <Relationship Id="rId5"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3-limpieza-facial"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3-limpieza-facial"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3-limpieza-facial"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3-limpieza-facial"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3-limpieza-facial"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3-limpieza-facial"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3-limpieza-facial" TargetMode="Externa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3-limpieza-facial"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04-r01-oa03-limpieza-facial" TargetMode="External"/>
  <Relationship Id="rId4" Type="http://schemas.openxmlformats.org/officeDocument/2006/relationships/hyperlink" Target="https://saludyestetica.lumbre.lat/object/sye-c04-r01-oa03-limpieza-facial" TargetMode="External"/>
  <Relationship Id="rId5"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3-limpieza-facial" TargetMode="Externa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3-limpieza-facial"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3-limpieza-facial"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3-limpieza-facial"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3-limpieza-facial"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3-limpieza-facial"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3-limpieza-facial"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3-limpieza-facial"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3-limpieza-facial"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3-limpieza-facial"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3-limpieza-facial"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3-limpieza-facial"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3-limpieza-facial"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3-limpieza-facial"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3-limpieza-facial"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04-r01-oa03-limpieza-facial" TargetMode="External"/>
  <Relationship Id="rId4" Type="http://schemas.openxmlformats.org/officeDocument/2006/relationships/hyperlink" Target="https://saludyestetica.lumbre.lat/object/sye-c04-r01-oa03-limpieza-facial" TargetMode="External"/>
  <Relationship Id="rId5"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3-limpieza-facial" TargetMode="Externa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3-limpieza-facial"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3-limpieza-facial"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3-limpieza-facial" TargetMode="Externa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3-limpieza-facial"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3-limpieza-facial"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3-limpieza-facial"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3-limpieza-facial"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3-limpieza-facial"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3-limpieza-facial"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3-limpieza-facial"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3-limpieza-facial"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3-limpieza-facial"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3-limpieza-facial"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3-limpieza-facial"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3-limpieza-facial"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3-limpieza-facial"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3-limpieza-facial"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3-limpieza-facial"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3-limpieza-facial"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3-limpieza-facial"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3-limpieza-facial"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3-limpieza-facial" TargetMode="External"/>
  <Relationship Id="rId3" Type="http://schemas.openxmlformats.org/officeDocument/2006/relationships/hyperlink" Target="https://saludyestetica.lumbre.lat/object/sye-c04-r01-oa03-limpieza-facial" TargetMode="External"/>
  <Relationship Id="rId4"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3-limpieza-facial"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3-limpieza-facial"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3-limpieza-facial"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3-limpieza-facial"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3-limpieza-facial"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3-limpieza-facial"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3-limpieza-facial"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3-limpieza-facial"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3-limpieza-facial" TargetMode="Externa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3-limpieza-facial" TargetMode="Externa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3-limpieza-facial"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3-limpieza-facial"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3-limpieza-facial"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3-limpieza-facial" TargetMode="External"/>
  <Relationship Id="rId3" Type="http://schemas.openxmlformats.org/officeDocument/2006/relationships/notesSlide" Target="../notesSlides/notesSlide8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impiez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facia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rror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frecuente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lev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vad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uand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hac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al]]></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04-r01-oa03-limpieza-facial"/>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3-limpieza-facial"/>
              </a:rPr>
              <a:t><![CDATA[Limpieza facial y errores frecuentes: qué se lleva el lavado cuando se hace m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r para qué sirve lavar la cara y para qué no, aplicar un lavado de uno o dos pasos según el día, leer la sensación de tirantez como información y corregir los errores de lavado más frecuentes sin convertir el gesto en un ritual de diez paso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3-limpieza-facial"/>
              </a:rPr>
              <a:t><![CDATA[Limpieza facial y errores frecuentes: qué se lleva el lavado cuando se hace m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rcera lección del curso 4. El lavado es el gesto más repetido y el más maltratado: se lava para «sentir» limpio, se frota, se usa el jabón de manos y se lee el estiramiento como eficacia. Aquí se explica qué retira realmente, qué se lleva por delante y cómo ajustar el gesto con una prueba sencilla.]]></a:t>
            </a:r>
          </a:p>
        </p:txBody>
      </p:sp>
      <p:sp>
        <p:nvSpPr>
          <p:cNvPr id="9" name=""/>
          <p:cNvSpPr txBox="1"/>
          <p:nvPr/>
        </p:nvSpPr>
        <p:spPr>
          <a:xfrm>
            <a:off x="514350" y="3286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10" name=""/>
          <p:cNvSpPr txBox="1"/>
          <p:nvPr/>
        </p:nvSpPr>
        <p:spPr>
          <a:xfrm>
            <a:off x="514350" y="367665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limpieza · jabón · barrera cutánea · tirantez · errores · hábito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impieza facial y errores frecuentes: qué se lleva el lavado cuando se hace mal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3-limpieza-facial"/>
              </a:rPr>
              <a:t><![CDATA[Limpieza facial y errores frecuentes: qué se lleva el lavado cuando se hace m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81]]></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que se lavan la cara a diario y quieren entender qué están haciendo, y personas que trabajan o quieren emprender en servicios de belleza y necesitan un criterio de higiene y de límite del gesto. No requiere conocimientos previos y no habilita para ejercer ninguna profesión sanitari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impieza facial y errores frecuentes: qué se lleva el lavado cuando se hace mal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3-limpieza-facial"/>
              </a:rPr>
              <a:t><![CDATA[Limpieza facial y errores frecuentes: qué se lleva el lavado cuando se hace m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8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n las siete de la mañana y alguien entra al baño con una idea clara: hay que quitar la grasa. Aprieta el jabón de manos sobre la esponja, talla mejillas y frente hasta que la piel suena, enjuaga con agua caliente y sale satisfecha. Media hora después la cara está tirante, así que aplica tónico, sérum y crema, y el día empieza con cinco productos encim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impieza facial y errores frecuentes: qué se lleva el lavado cuando se hace mal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3-limpieza-facial"/>
              </a:rPr>
              <a:t><![CDATA[Limpieza facial y errores frecuentes: qué se lleva el lavado cuando se hace m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8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gesto parecía higiénico y terminó siendo el origen del problema: se llevó lo que había que conservar y dejó lo que sobraba. Lavar la cara es el paso más repetido de cualquier rutina, y también el más maltratado. Esta lección explica qué hace un lavado bien hecho, qué se lleva por delante un lavado mal hecho y cómo leer la sensación para no construir un ritual de diez paso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qué sirve lavar, y para qué n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3-limpieza-facial"/>
              </a:rPr>
              <a:t><![CDATA[Limpieza facial y errores frecuentes: qué se lleva el lavado cuando se hace m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8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lavado retira lo que está sobre la superficie: sudor, sebo, partículas de polvo y contaminación, restos de lo que se aplicó ayer y, si se usa, el residuo de un fotoprotector o de maquillaje.]]></a:t>
            </a:r>
          </a:p>
        </p:txBody>
      </p:sp>
      <p:sp>
        <p:nvSpPr>
          <p:cNvPr id="8" name=""/>
          <p:cNvSpPr txBox="1"/>
          <p:nvPr/>
        </p:nvSpPr>
        <p:spPr>
          <a:xfrm>
            <a:off x="514350" y="22098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a es su tarea completa, y es una tarea útil: dejar esa mezcla horas sobre la piel favorece la molestia, el olor a cerrado en el cabello y la sensación pesada. Lo que el lavado no hace es sacar «impurezas de dentro», porque no existe ese depósito interno que el agua alcan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qué sirve lavar, y para qué n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3-limpieza-facial"/>
              </a:rPr>
              <a:t><![CDATA[Limpieza facial y errores frecuentes: qué se lleva el lavado cuando se hace m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8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poco abre ni cierra poros como una puerta, ni alimenta la piel, ni sustituye lo que corresponde a una consulta. Es un gesto de superficie, y la definición sanitaria mexicana de cosmético va en exactamente esa direcció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qué sirve lavar, y para qué n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3-limpieza-facial"/>
              </a:rPr>
              <a:t><![CDATA[Limpieza facial y errores frecuentes: qué se lleva el lavado cuando se hace m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8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iene decirlo sin eufemismos porque el lenguaje de venta —«limpieza profunda», «desintoxicar la piel»— sirve para justificar varios pasos y varios productos. En este curso no se afirma que un lavado purifique, desintoxique ni saque nada que estuviera atrapado adentro: se afirma que arrastra lo que está afuera, y eso es mucho. De ahí la primera regla del capítulo: el lavado se justifica por lo que hay que retirar, no por la satisfacción de sentir. Si hoy no hubo sol, no hubo maquillaje, no hubo humedad ni polvos, un enjuague breve con agua y un limpiador suave basta, y a veces el agua de la noche alcanza para no molestar la barrer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lleva por delante cuando se lava mal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3-limpieza-facial"/>
              </a:rPr>
              <a:t><![CDATA[Limpieza facial y errores frecuentes: qué se lleva el lavado cuando se hace m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8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ferencia técnica describe la capa más externa como «15 a 20 capas de células aplanadas» incrustadas en una matriz lipídica que funciona «evitando la evaporación del agua». Esa matriz es justo lo que se lleva un lavado agresivo.]]></a:t>
            </a:r>
          </a:p>
        </p:txBody>
      </p:sp>
      <p:sp>
        <p:nvSpPr>
          <p:cNvPr id="8" name=""/>
          <p:cNvSpPr txBox="1"/>
          <p:nvPr/>
        </p:nvSpPr>
        <p:spPr>
          <a:xfrm>
            <a:off x="514350" y="25336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e nota en el segundo exacto del enjuague; se nota media hora después, cuando la piel suelta agua de más y aparece la tirantez. Y ahí empieza el círculo: se hidrata encima, se siente mejor, se vuelve a buscar la sensación de limpieza total al día siguiente, y el arreglo se confunde con el dañ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lleva por delante cuando se lava mal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3-limpieza-facial"/>
              </a:rPr>
              <a:t><![CDATA[Limpieza facial y errores frecuentes: qué se lleva el lavado cuando se hace m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8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lavado correcto se mide, precisamente, por la ausencia de ese ciclo: después de lavar, la comodidad debería volver sola y sin necesidad de tres capas.]]></a:t>
            </a:r>
          </a:p>
        </p:txBody>
      </p:sp>
      <p:sp>
        <p:nvSpPr>
          <p:cNvPr id="8" name=""/>
          <p:cNvSpPr txBox="1"/>
          <p:nvPr/>
        </p:nvSpPr>
        <p:spPr>
          <a:xfrm>
            <a:off x="514350" y="22860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 segundo daño menos comentado: el que se queda. Un aclarado corto con agua muy fría deja restos de limpiador en el borde de la mandíbula, en el bigote, en la línea del cabello y detrás de las orejas, que son las zonas que nadie mir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lleva por delante cuando se lava mal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3-limpieza-facial"/>
              </a:rPr>
              <a:t><![CDATA[Limpieza facial y errores frecuentes: qué se lleva el lavado cuando se hace m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8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bre esas residencias se aplica después una crema, y el resultado puede ser ardor o una molestia que se atribuye al producto caro cuando la culpable fue la mitad del jabón que no se enjuagó. Y un tercer capítulo, mecánico: la esponja y el cepillo.]]></a:t>
            </a:r>
          </a:p>
        </p:txBody>
      </p:sp>
      <p:sp>
        <p:nvSpPr>
          <p:cNvPr id="8" name=""/>
          <p:cNvSpPr txBox="1"/>
          <p:nvPr/>
        </p:nvSpPr>
        <p:spPr>
          <a:xfrm>
            <a:off x="514350" y="2533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stregan, dejan microlesiones visibles sólo porque arden al aplicar lo siguiente y, si se guardan húmedas, se vuelven un material difícil de mantener limpio, por eso el criterio más simple es la toalla limpia de cada dí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lleva por delante cuando se lava mal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3-limpieza-facial"/>
              </a:rPr>
              <a:t><![CDATA[Limpieza facial y errores frecuentes: qué se lleva el lavado cuando se hace m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81]]></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decide cada establecimiento]]></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recuencia de lavado de toallas, tipo de material reutilizable, desinfección de herramientas y registro de productos son prácticas que fija cada negocio según su protocolo. Este curso enseña qué preguntar; no impone plazos ni concentraciones que no consten en una etiqueta o en la norma citad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lleva por delante cuando se lava mal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3-limpieza-facial"/>
              </a:rPr>
              <a:t><![CDATA[Limpieza facial y errores frecuentes: qué se lleva el lavado cuando se hace m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81]]></a:t>
            </a:r>
          </a:p>
        </p:txBody>
      </p:sp>
      <p:sp>
        <p:nvSpPr>
          <p:cNvPr id="7" name="" descr=""/>
          <p:cNvSpPr/>
          <p:nvPr/>
        </p:nvSpPr>
        <p:spPr>
          <a:xfrm>
            <a:off x="514350" y="1219200"/>
            <a:ext cx="8115300" cy="17335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E7BCA7">
              <a:alpha val="100000"/>
            </a:srgbClr>
          </a:solidFill>
          <a:ln w="9525">
            <a:noFill/>
          </a:ln>
        </p:spPr>
        <p:txBody>
          <a:bodyPr vertOverflow="clip" rtlCol="0" anchor="ctr"/>
          <a:lstStyle/>
          <a:p>
            <a:pPr algn="ctr"/>
            <a:r>
              <a:t/>
            </a:r>
          </a:p>
        </p:txBody>
      </p:sp>
      <p:sp>
        <p:nvSpPr>
          <p:cNvPr id="9" name="" descr=""/>
          <p:cNvSpPr/>
          <p:nvPr/>
        </p:nvSpPr>
        <p:spPr>
          <a:xfrm>
            <a:off x="514350" y="2876550"/>
            <a:ext cx="8115300" cy="14954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10" name="" descr=""/>
          <p:cNvSpPr/>
          <p:nvPr/>
        </p:nvSpPr>
        <p:spPr>
          <a:xfrm>
            <a:off x="514350" y="2876550"/>
            <a:ext cx="38100" cy="1495425"/>
          </a:xfrm>
          <a:prstGeom prst="roundRect">
            <a:avLst/>
          </a:prstGeom>
          <a:solidFill>
            <a:srgbClr val="B7DCCB">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 limpiador no trata nada]]></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limpiador es un cosmético: acompaña la superficie y no sustituye lo que un profesional indica cuando hay infección, inflamación o una lesión que no cierra. Ningún producto de tu lavabo decide sobre eso.]]></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ueba de los quince minutos]]></a:t>
            </a:r>
          </a:p>
        </p:txBody>
      </p:sp>
      <p:sp>
        <p:nvSpPr>
          <p:cNvPr id="14" name=""/>
          <p:cNvSpPr txBox="1"/>
          <p:nvPr/>
        </p:nvSpPr>
        <p:spPr>
          <a:xfrm>
            <a:off x="685800" y="33528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va como siempre, no apliques nada y espera un rato. Si la comodidad no vuelve sola, el cambio que necesitas es restar, no comprar un producto má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lleva por delante cuando se lava mal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3-limpieza-facial"/>
              </a:rPr>
              <a:t><![CDATA[Limpieza facial y errores frecuentes: qué se lleva el lavado cuando se hace m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81]]></a:t>
            </a:r>
          </a:p>
        </p:txBody>
      </p:sp>
      <p:sp>
        <p:nvSpPr>
          <p:cNvPr id="7" name="" descr=""/>
          <p:cNvSpPr/>
          <p:nvPr/>
        </p:nvSpPr>
        <p:spPr>
          <a:xfrm>
            <a:off x="514350" y="1219200"/>
            <a:ext cx="8115300" cy="141922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No se lava una lesión]]></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obre una zona con herida, supuración o una lesión no valorada, se salta la zona y se avisa. Nadie limpia lo que no puede ver, y nadie le pone nombre a lo que v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tirantez: cómo leerla sin armar un ritual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3-limpieza-facial"/>
              </a:rPr>
              <a:t><![CDATA[Limpieza facial y errores frecuentes: qué se lleva el lavado cuando se hace m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8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ueba es simple y vale la pena hacerla una vez con honestidad. Lava como sueles, no apliques nada y espera quince a veinte minutos en un ambiente normal. Si la piel vuelve a su estado sin más, tu lavado está bien ajustado.]]></a:t>
            </a:r>
          </a:p>
        </p:txBody>
      </p:sp>
      <p:sp>
        <p:nvSpPr>
          <p:cNvPr id="8" name=""/>
          <p:cNvSpPr txBox="1"/>
          <p:nvPr/>
        </p:nvSpPr>
        <p:spPr>
          <a:xfrm>
            <a:off x="514350" y="25336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queda tirante, con sensación de cuero o con comezón al mover los músculos de la cara, el problema es el lavado: o el producto es demasiado desengrasante para esa piel, o el frote es demasiado largo, o el agua está muy caliente, o se lava más veces de las que el día justific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tirantez: cómo leerla sin armar un ritual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3-limpieza-facial"/>
              </a:rPr>
              <a:t><![CDATA[Limpieza facial y errores frecuentes: qué se lleva el lavado cuando se hace m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8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 un criterio de comodidad, no un examen, y sirve para decidir sin comprar nada, porque la solución casi siempre es quitar algo antes que sumar alg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tirantez: cómo leerla sin armar un ritual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3-limpieza-facial"/>
              </a:rPr>
              <a:t><![CDATA[Limpieza facial y errores frecuentes: qué se lleva el lavado cuando se hace m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8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otra enseñanza de esta prueba es la sobria. Un lavado bien hecho no exige tónico, esencia, mascarilla, rodillo y siete capas: la cara se sostiene con uno o dos pasos según el día y con una textura después, si la piel la pide. Conviene decirlo así porque el ritual tiene una inercia agradable: cada minuto frente al lavabo parece cuidado, y cada producto nuevo alimenta la ilusión de control. Pero la función barrera agradece el descanso, y la agenda también. Un gesto breve, repetible y explicable es mejor que un protocolo que se abandona al tercer día o que exige cinco referencias distintas para acordarse del ord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tirantez: cómo leerla sin armar un ritual]]></a:t>
            </a:r>
          </a:p>
        </p:txBody>
      </p:sp>
      <p:pic>
        <p:nvPicPr>
          <p:cNvPr id="3" name="" descr="Lavar la cara en cuatro tiempos">
            <a:hlinkClick r:id="rId3" tooltip="Lavar la cara en cuatro tiempos"/>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Un gesto breve, con agua tibia y sin frotar hasta el crujid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4-r01-oa03-limpieza-facial"/>
              </a:rPr>
              <a:t><![CDATA[Ver imagen original en el O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gua, producto y contexto: lo que se puede afirm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3-limpieza-facial"/>
              </a:rPr>
              <a:t><![CDATA[Limpieza facial y errores frecuentes: qué se lleva el lavado cuando se hace m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8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bre el agua y el ambiente, este curso afirma poco y razona claro. El agua muy caliente disuelve más lípidos que la tibia, por eso se recomienda tibia: es una consecuencia física, no una preferencia estética.]]></a:t>
            </a:r>
          </a:p>
        </p:txBody>
      </p:sp>
      <p:sp>
        <p:nvSpPr>
          <p:cNvPr id="8" name=""/>
          <p:cNvSpPr txBox="1"/>
          <p:nvPr/>
        </p:nvSpPr>
        <p:spPr>
          <a:xfrm>
            <a:off x="514350" y="25336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ónde el agua es más dura o más blanda, cuánto cloro trae la red pública o qué pasa en tu colonia es información local que cambia de un municipio a otro: se observa en la propia piel y, si hace falta, se pregunta en el establecimiento o al proveedor de agua; en este curso no se da un dato nacional de calidad de agua, porque no se verificó.]]></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gua, producto y contexto: lo que se puede afirm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3-limpieza-facial"/>
              </a:rPr>
              <a:t><![CDATA[Limpieza facial y errores frecuentes: qué se lleva el lavado cuando se hace m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8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í se sostiene con lógica operativa es la secuencia: menos tiempo de contacto con limpiador, menos agua caliente, menos frote, y una lectura de comodidad quince minutos después.]]></a:t>
            </a:r>
          </a:p>
        </p:txBody>
      </p:sp>
      <p:sp>
        <p:nvSpPr>
          <p:cNvPr id="8" name=""/>
          <p:cNvSpPr txBox="1"/>
          <p:nvPr/>
        </p:nvSpPr>
        <p:spPr>
          <a:xfrm>
            <a:off x="514350" y="22860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bre el producto, hay un dato mexicano con fuente abierta en esta sesión. La fabricación de cosméticos está regida por la norma oficial mexicana NOM-259-SSA1-2022, «Productos y servicio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gua, producto y contexto: lo que se puede afirm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3-limpieza-facial"/>
              </a:rPr>
              <a:t><![CDATA[Limpieza facial y errores frecuentes: qué se lleva el lavado cuando se hace m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8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enas prácticas de fabricación en productos cosméticos», publicada el 5 de julio de 2022 y vigente según el registro público de COFEPRIS, que también lista la NOM-141-SSA1/SCFI-2012 de etiquetado sanitario y comercial.]]></a:t>
            </a:r>
          </a:p>
        </p:txBody>
      </p:sp>
      <p:sp>
        <p:nvSpPr>
          <p:cNvPr id="8" name=""/>
          <p:cNvSpPr txBox="1"/>
          <p:nvPr/>
        </p:nvSpPr>
        <p:spPr>
          <a:xfrm>
            <a:off x="514350" y="25336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secuencia práctica para el público es simple: en el circuito formal hay un fabricante responsable y una etiqueta que puede leerse, y ahí se consultan el tipo de piel declarado, las advertencias y la forma de uso. Lo que la etiqueta no diga, en este curso no se invent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gua, producto y contexto: lo que se puede afirm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3-limpieza-facial"/>
              </a:rPr>
              <a:t><![CDATA[Limpieza facial y errores frecuentes: qué se lleva el lavado cuando se hace m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8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rrores de lavado, lo que le están haciendo a la capa externa y el ajuste concreto. Ninguna columna describe un cuadro clínico: se habla de comodidad y de función barrer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3-limpieza-facial"/>
              </a:rPr>
              <a:t><![CDATA[Limpieza facial y errores frecuentes: qué se lleva el lavado cuando se hace m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81]]></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2343150"/>
                <a:gridCol w="2724150"/>
                <a:gridCol w="30480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rror frecu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le pasa a la pie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juste concre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Jabón de manos en la ca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engrase más fuerte del que la cara agua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mpiador formulado para rostro, sin cambiar nada má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ponja o cepillo cada d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oce repetido sobre la capa exter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s manos; la esponja se deja fue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var cuatro veces porque «sale gra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erden lípidos y la piel suelta agu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s lavados como máximo, con lectura de comod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3-limpieza-facial"/>
              </a:rPr>
              <a:t><![CDATA[Limpieza facial y errores frecuentes: qué se lleva el lavado cuando se hace m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81]]></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2343150"/>
                <a:gridCol w="2724150"/>
                <a:gridCol w="30480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rror frecu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le pasa a la pie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juste concre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gua muy ca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suelve más material de la matriz lipíd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bia, y enjuague final sin tall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larar rápido por costumb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da residuo en mandíbula y línea del cabel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s pasadas de agua en las zonas que no se v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eer el ardor como señal de efica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sensibilidad está avisando de una agre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suspende, se anota con fecha y se obser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var a alguien: el gesto en un servicio de bellez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3-limpieza-facial"/>
              </a:rPr>
              <a:t><![CDATA[Limpieza facial y errores frecuentes: qué se lleva el lavado cuando se hace m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8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el lavado lo hace otra persona, hay tres cosas que se pueden pedir y que no dependen de la buena voluntad. Primera: que se lave las manos delante de ti, y que diga si tiene alguna lesión en las manos que impida el contacto. Segunda: qué material se usa con tu cara y de dónde sale, si es de un solo uso o si se lava y se guarda seco, y con qué frecuencia; el detalle exacto lo fija cada establecimiento, que es quien conoce su protocolo y su inventario. Tercera: qué producto se aplica y con qué se retira, y qué se hace si algo arde, que debería ser suspender y avisar, no continuar «porque ya está iniciado el servici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var a alguien: el gesto en un servicio de bellez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3-limpieza-facial"/>
              </a:rPr>
              <a:t><![CDATA[Limpieza facial y errores frecuentes: qué se lleva el lavado cuando se hace m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8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límite que conviene decir en voz alta: nadie limpia una lesión. Un lavado es un paso de higiene sobre piel íntegra; sobre una zona con solución de continuidad, una herida que supura o una lesión que alguien señaló, lo correcto es saltarse la zona y avisar a la persona para que consulte con quien puede explorarla. Y en ningún caso se aprovecha el momento para interpretar lo que se ve: una persona que atiende en un salón puede registrar «hay una marca nueva aquí» y puede sugerir que se lleve a consultar; ponerle un nombre no le corresponde. Es un límite de alcance, no de confianza: se cuida mejor cuando cada quien trabaja en su terren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var a alguien: el gesto en un servicio de belleza]]></a:t>
            </a:r>
          </a:p>
        </p:txBody>
      </p:sp>
      <p:pic>
        <p:nvPicPr>
          <p:cNvPr id="3" name="" descr="Cuatro promesas y lo que pasa de verdad">
            <a:hlinkClick r:id="rId3" tooltip="Cuatro promesas y lo que pasa de verdad"/>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ómo se lee cada frase de mostrador con la función barrera en la man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4-r01-oa03-limpieza-facial"/>
              </a:rPr>
              <a:t><![CDATA[Ver imagen original en el O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límite del jabón: esto no trata nad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3-limpieza-facial"/>
              </a:rPr>
              <a:t><![CDATA[Limpieza facial y errores frecuentes: qué se lleva el lavado cuando se hace m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8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quí está el punto más importante del capítulo y conviene dejarlo escrito. Un limpiador no trata una infección, no cura lesiones, no resuelve un brote que tiene nombre clínico y no decide si algo es un problema de piel que necesita valoración.]]></a:t>
            </a:r>
          </a:p>
        </p:txBody>
      </p:sp>
      <p:sp>
        <p:nvSpPr>
          <p:cNvPr id="8" name=""/>
          <p:cNvSpPr txBox="1"/>
          <p:nvPr/>
        </p:nvSpPr>
        <p:spPr>
          <a:xfrm>
            <a:off x="514350" y="25336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uede acompañar: mantener la superficie libre de sudor y residuos ayuda a la comodidad, y en un servicio de belleza la higiene bien hecha es una condición mínima de calidad. Pero un cosmético, según la definición sanitaria mexicana, se destina a «las partes superficiales del cuerpo humano», y eso traza la fronter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límite del jabón: esto no trata nad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3-limpieza-facial"/>
              </a:rPr>
              <a:t><![CDATA[Limpieza facial y errores frecuentes: qué se lleva el lavado cuando se hace m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8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lgo arde, si hay supuración, si la molestia crece o si aparece con fiebre, el camino es la consulta, no el producto de la estantería de al lad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límite del jabón: esto no trata nad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3-limpieza-facial"/>
              </a:rPr>
              <a:t><![CDATA[Limpieza facial y errores frecuentes: qué se lleva el lavado cuando se hace m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8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poco se arregla lavando más. Esta es la trampa inversa y muy frecuente: ante una molestia que incomoda, se sube la intensidad del lavado, se cambia a un producto «fuerte», se añade una exfoliación. Lo que ocurre es que se agrede dos veces una barrera que ya estaba avisando. La secuencia razonable va en sentido contrario: se suspende lo que irrita, se baja a lo mínimo, se registra con fecha y se observa unas semanas. Si no vuelve a su estado, o si empeora antes de ese plazo, se consulta. Con eso la lección no dice qué tenga esa piel: dice cómo no estorbarle mientras se decide a quién preguntarl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3-limpieza-facial"/>
              </a:rPr>
              <a:t><![CDATA[Limpieza facial y errores frecuentes: qué se lleva el lavado cuando se hace m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8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límite del jabón: esto no trata nada · Procedimiento: el lavado ajustado a tu día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cide primero si toca lavar]]></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ubo sol y producto, maquillaje, sudor de entrenamiento, polvo de obra o un día largo de calle: toca lavado. No hubo nada de eso y la piel está tranquila: alcanza un enjuague breve o incluso sólo agua. Este paso evita la mitad de los daños del capítul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3-limpieza-facial"/>
              </a:rPr>
              <a:t><![CDATA[Limpieza facial y errores frecuentes: qué se lleva el lavado cuando se hace m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8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límite del jabón: esto no trata nada · Procedimiento: el lavado ajustado a tu día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ige el limpiador por lo que retir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busca un producto destinado a la cara, con tipo de piel y advertencias declarados en la etiqueta, y que retire lo que efectivamente hay que retirar. Si la etiqueta no dice nada útil o promete una transformación, se deja en la estantería: no es un criterio de compra, es una bander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3-limpieza-facial"/>
              </a:rPr>
              <a:t><![CDATA[Limpieza facial y errores frecuentes: qué se lleva el lavado cuando se hace m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8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límite del jabón: esto no trata nada · Procedimiento: el lavado ajustado a tu día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anos, agua tibia y poca cantidad]]></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lavan las manos antes, se moja la cara con agua tibia y se usa la cantidad que la etiqueta indica, sin improvisar dosis. La cantidad no se aumenta «porque la cara está muy sucia»: si un lavado no alcanza, la causa suele ser un producto que se resiste, y entonces se hace un segundo paso breve, no un tallado larg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3-limpieza-facial"/>
              </a:rPr>
              <a:t><![CDATA[Limpieza facial y errores frecuentes: qué se lleva el lavado cuando se hace m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8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límite del jabón: esto no trata nada · Procedimiento: el lavado ajustado a tu día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ovimiento suave, sin reloj]]></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reparte el producto con los dedos, sin frotar fuerte y sin contar el tiempo para «que haga efecto». La zona de los párpados merece delicadeza y una fórmula que declare que se puede usar ahí. Si hay que apretar para sentir que limpia, ya se fue del objetiv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3-limpieza-facial"/>
              </a:rPr>
              <a:t><![CDATA[Limpieza facial y errores frecuentes: qué se lleva el lavado cuando se hace m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8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límite del jabón: esto no trata nada · Procedimiento: el lavado ajustado a tu día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njuaga las zonas que nadie mir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ndíbula, borde de la barba, línea del cabello, detrás de las orejas y aletas de la nariz. Ahí es donde el residuo se queda y donde después arde lo que se aplique. El agua termina en tibia, y la toalla se usa a toquecitos y se cuelga sec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3-limpieza-facial"/>
              </a:rPr>
              <a:t><![CDATA[Limpieza facial y errores frecuentes: qué se lleva el lavado cuando se hace m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8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límite del jabón: esto no trata nada · Procedimiento: el lavado ajustado a tu día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ee la comodidad antes de vestir la car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espera un rato antes de aplicar lo siguiente: si la piel vuelve a su estado sola, el lavado quedó bien; si queda tirante, se ajusta el limpiador o la frecuencia antes de comprar un producto extra. Ese orden, restar antes de sumar, es el criterio que cierra el capítul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3-limpieza-facial"/>
              </a:rPr>
              <a:t><![CDATA[Limpieza facial y errores frecuentes: qué se lleva el lavado cuando se hace m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8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límite del jabón: esto no trata nada · Caso trabajado: el jabón de manos de Ernesto · Paso 1 de 3]]></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3-limpieza-facial"/>
              </a:rPr>
              <a:t><![CDATA[Limpieza facial y errores frecuentes: qué se lleva el lavado cuando se hace m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8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nombre inventado. Ernesto, treinta y tres años, repartidor en moto, piel que él describe como «grasa». Se lava la cara con el jabón de manos del baño cuatro veces al día, con agua caliente, y usa una esponja verde que compra en el supermercado y guarda húmeda debajo del lavabo. Su queja: a media mañana la cara le tiraba y le salían zonas ásperas que él confundía con suciedad acumulada; su solución era lavar má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3-limpieza-facial"/>
              </a:rPr>
              <a:t><![CDATA[Limpieza facial y errores frecuentes: qué se lleva el lavado cuando se hace m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8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límite del jabón: esto no trata nada · Caso trabajado: el jabón de manos de Ernesto · Paso 2 de 3]]></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3-limpieza-facial"/>
              </a:rPr>
              <a:t><![CDATA[Limpieza facial y errores frecuentes: qué se lleva el lavado cuando se hace m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8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se ve con la función barrera]]></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aplicar la prueba de los quince minutos aparece el cuadro: tirantez marcada, rojez leve en mejillas y comezón al sonarse la nariz. El día de Ernesto explica por qué el lavado se volvió un ciclo: sol y polvo en la calle, sí; pero el desengrase repetido con agua caliente y la esponja diaria se llevaban la matriz lipídica cuatro veces al día. La lectura correcta era restar un lavado, bajar a agua tibia y retirar la esponj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3-limpieza-facial"/>
              </a:rPr>
              <a:t><![CDATA[Limpieza facial y errores frecuentes: qué se lleva el lavado cuando se hace m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8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límite del jabón: esto no trata nada · Caso trabajado: el jabón de manos de Ernesto · Paso 3 de 3]]></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3-limpieza-facial"/>
              </a:rPr>
              <a:t><![CDATA[Limpieza facial y errores frecuentes: qué se lleva el lavado cuando se hace m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8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cambió y qué se dejó para la consulta]]></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 las tres semanas, con dos lavados y sin tallado, la tirantez desapareció y las zonas ásperas bajaron: la incomodidad no era falta de limpieza, era exceso. Quedó otra cosa, una zona irritada con puntitos con pus que él quería «secar» con un producto fuerte. Ernesto no hace eso: se lleva a consultar, porque la lesión no pertenece al jabón, y su registro de tres semanas le ahorró a la consulta veinte minutos de pregunta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límite del jabón: esto no trata nada]]></a:t>
            </a:r>
          </a:p>
        </p:txBody>
      </p:sp>
      <p:pic>
        <p:nvPicPr>
          <p:cNvPr id="3" name="" descr="Checklist antes de cerrar el lavado">
            <a:hlinkClick r:id="rId3" tooltip="Checklist antes de cerrar el lavado"/>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comprobaciones que evitan la tirantez de media hor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4-r01-oa03-limpieza-facial"/>
              </a:rPr>
              <a:t><![CDATA[Ver imagen original en el O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3-limpieza-facial"/>
              </a:rPr>
              <a:t><![CDATA[Limpieza facial y errores frecuentes: qué se lleva el lavado cuando se hace m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81]]></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edir la limpieza por el estiramiento. El «crujido» significa que la matriz lipídica perdió material. La consecuencia es la tirantez de media hora y la sensación de necesitar capas encima, no una cara más limpia.]]></a:t>
            </a:r>
          </a:p>
        </p:txBody>
      </p:sp>
      <p:sp>
        <p:nvSpPr>
          <p:cNvPr id="9" name=""/>
          <p:cNvSpPr txBox="1"/>
          <p:nvPr/>
        </p:nvSpPr>
        <p:spPr>
          <a:xfrm>
            <a:off x="514350" y="2600325"/>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bir la frecuencia cuando aparece grasa. Es el error en cadena. Cuanto más se desengrasa, más incómoda se siente la piel y más se lava. Se sostiene el mismo número de lavados y se lee la comodidad, en lugar de responder al espejo con una talla más de agresió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3-limpieza-facial"/>
              </a:rPr>
              <a:t><![CDATA[Limpieza facial y errores frecuentes: qué se lleva el lavado cuando se hace m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81]]></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jar residuo al aclarar. El resto de limpiador en mandíbula, orejas y línea del cabello arde cuando se aplica la crema después, y el ardor se le atribuye a la crema. Aclarar dos veces esas zonas cuesta cinco segundos.]]></a:t>
            </a:r>
          </a:p>
        </p:txBody>
      </p:sp>
      <p:sp>
        <p:nvSpPr>
          <p:cNvPr id="9" name=""/>
          <p:cNvSpPr txBox="1"/>
          <p:nvPr/>
        </p:nvSpPr>
        <p:spPr>
          <a:xfrm>
            <a:off x="514350" y="2600325"/>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artir o guardar húmeda una esponja. Es un material que se vuelve difícil de mantener limpio y que, además, roe. La alternativa razonable es la mano y la toalla limpia de cada día, y en un servicio de belleza el protocolo lo fija el establecimiento por escrit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3-limpieza-facial"/>
              </a:rPr>
              <a:t><![CDATA[Limpieza facial y errores frecuentes: qué se lleva el lavado cuando se hace m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81]]></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sar el lavado como respuesta a una lesión. Sobre algo que supura, duele o no cierra, más lavado no resuelve nada y suma agresión. Se suspende lo que irrita, se registra y se consult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3-limpieza-facial"/>
              </a:rPr>
              <a:t><![CDATA[Limpieza facial y errores frecuentes: qué se lleva el lavado cuando se hace m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8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no hubo sol, maquillaje, sudor ni polvo, no hace falta un lavado complet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después de lavar la comodidad no vuelve sola en quince minutos, se ajusta el limpiador antes de comprar otro producto.]]></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que tallar para sentir limpio, el problema es el producto o la expectativa, no la car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rde al aplicar lo siguiente, se aclara más tiempo y se revisa lo que se dejó puest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3-limpieza-facial"/>
              </a:rPr>
              <a:t><![CDATA[Limpieza facial y errores frecuentes: qué se lleva el lavado cuando se hace m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81]]></a:t>
            </a:r>
          </a:p>
        </p:txBody>
      </p:sp>
      <p:sp>
        <p:nvSpPr>
          <p:cNvPr id="7" name="" descr=""/>
          <p:cNvSpPr/>
          <p:nvPr/>
        </p:nvSpPr>
        <p:spPr>
          <a:xfrm>
            <a:off x="514350" y="1866900"/>
            <a:ext cx="8115300" cy="21240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866900"/>
            <a:ext cx="38100" cy="21240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parece una lesión que supura, duele o no cierra, el lavado se salta la zona y la persona consulta.]]></a:t>
            </a:r>
          </a:p>
        </p:txBody>
      </p:sp>
      <p:sp>
        <p:nvSpPr>
          <p:cNvPr id="11" name=""/>
          <p:cNvSpPr txBox="1"/>
          <p:nvPr/>
        </p:nvSpPr>
        <p:spPr>
          <a:xfrm>
            <a:off x="685800" y="19431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2" name=""/>
          <p:cNvSpPr txBox="1"/>
          <p:nvPr/>
        </p:nvSpPr>
        <p:spPr>
          <a:xfrm>
            <a:off x="685800" y="23431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uspende el lavado agresivo y pide valoración profesional si hay dolor que crece, una zona con supuración o costras que se extienden, una herida que no avanza, hinchazón de párpados o labios, fiebre junto con lesiones en la piel o una reacción que apareció después de un producto nuev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3-limpieza-facial"/>
              </a:rPr>
              <a:t><![CDATA[Limpieza facial y errores frecuentes: qué se lleva el lavado cuando se hace m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81]]></a:t>
            </a:r>
          </a:p>
        </p:txBody>
      </p:sp>
      <p:sp>
        <p:nvSpPr>
          <p:cNvPr id="7" name="" descr=""/>
          <p:cNvSpPr/>
          <p:nvPr/>
        </p:nvSpPr>
        <p:spPr>
          <a:xfrm>
            <a:off x="514350" y="1219200"/>
            <a:ext cx="8115300" cy="25812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5812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el daño ocurrió durante un servicio de belleza, se detiene el siguiente paso, se guarda el producto o la ficha del servicio y se pide por escrito qué se usó con qué y con qué higiene; el establecimiento debe poder contestar. Para una urgencia de riesgo vital se acude a un servicio de emergencias.]]></a:t>
            </a:r>
          </a:p>
        </p:txBody>
      </p:sp>
      <p:sp>
        <p:nvSpPr>
          <p:cNvPr id="10" name=""/>
          <p:cNvSpPr txBox="1"/>
          <p:nvPr/>
        </p:nvSpPr>
        <p:spPr>
          <a:xfrm>
            <a:off x="685800" y="279082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capítulo no enseña a tratar una infección ni a interpretar lo que aparece en la piel: enseña a lavar sin arrasar y a saber cuándo el lavado ya no es la respuest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3-limpieza-facial"/>
              </a:rPr>
              <a:t><![CDATA[Limpieza facial y errores frecuentes: qué se lleva el lavado cuando se hace m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espués de lavar la cara no se aplica nada y a los veinte minutos sigue tirante. ¿Qué indic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el limpiador terminó de actuar y hay que esperar más.]]></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el lavado se llevó material de la matriz lipídica y hay que restar agresión.]]></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la piel está desintoxicándose.]]></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hace falta un tónico para cerrar el pas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3-limpieza-facial"/>
              </a:rPr>
              <a:t><![CDATA[Limpieza facial y errores frecuentes: qué se lleva el lavado cuando se hace m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ndo justifica un lavado un segundo paso?]]></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uando la piel quedó crujiente después del primero.]]></a:t>
            </a:r>
          </a:p>
        </p:txBody>
      </p:sp>
      <p:sp>
        <p:nvSpPr>
          <p:cNvPr id="10" name=""/>
          <p:cNvSpPr txBox="1"/>
          <p:nvPr/>
        </p:nvSpPr>
        <p:spPr>
          <a:xfrm>
            <a:off x="666750" y="2371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uando hubo fotoprotector resistente, maquillaje o un día largo de polvo y sudor.]]></a:t>
            </a:r>
          </a:p>
        </p:txBody>
      </p:sp>
      <p:sp>
        <p:nvSpPr>
          <p:cNvPr id="11" name=""/>
          <p:cNvSpPr txBox="1"/>
          <p:nvPr/>
        </p:nvSpPr>
        <p:spPr>
          <a:xfrm>
            <a:off x="666750" y="3067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uando la persona quiere sentir la limpieza más intensa.]]></a:t>
            </a:r>
          </a:p>
        </p:txBody>
      </p:sp>
      <p:sp>
        <p:nvSpPr>
          <p:cNvPr id="12" name=""/>
          <p:cNvSpPr txBox="1"/>
          <p:nvPr/>
        </p:nvSpPr>
        <p:spPr>
          <a:xfrm>
            <a:off x="666750" y="3448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uando se exfolió la zona el día anterior.]]></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3-limpieza-facial"/>
              </a:rPr>
              <a:t><![CDATA[Limpieza facial y errores frecuentes: qué se lleva el lavado cuando se hace m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baño de casa, ¿qué criterio de higiene sostiene mejor el gesto diari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esponja verde, porque exfolia mientras lava.]]></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toalla limpia y seca de cada día, usada a toquecitos.]]></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agua muy caliente, porque desengrasa más.]]></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jabón de manos, porque rinde má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3-limpieza-facial"/>
              </a:rPr>
              <a:t><![CDATA[Limpieza facial y errores frecuentes: qué se lleva el lavado cuando se hace m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var más veces al día es la primera respuesta correcta cuando la piel se siente grasos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3-limpieza-facial"/>
              </a:rPr>
              <a:t><![CDATA[Limpieza facial y errores frecuentes: qué se lleva el lavado cuando se hace m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limpiador puede ayudar a la comodidad, pero no trata una infección ni cierra una lesión.]]></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3-limpieza-facial"/>
              </a:rPr>
              <a:t><![CDATA[Limpieza facial y errores frecuentes: qué se lleva el lavado cuando se hace m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arde lo que se aplica después del lavado, siempre hay que culpar a ese product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3-limpieza-facial"/>
              </a:rPr>
              <a:t><![CDATA[Limpieza facial y errores frecuentes: qué se lleva el lavado cuando se hace m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mpareja cada error de lavado con el ajuste que lo corrig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Jabón de manos en el rostr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Tallado con esponja diari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Agua caliente para «derretir» la gras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clarar rápido por costumbre]]></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Manos suaves y esponja fuera del cuadro]]></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gua tibia, sin esperar sensación de crujid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3-limpieza-facial"/>
              </a:rPr>
              <a:t><![CDATA[Limpieza facial y errores frecuentes: qué se lleva el lavado cuando se hace m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8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os pasadas en mandíbula y línea del cabell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ambio a un producto formulado para la car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3-limpieza-facial"/>
              </a:rPr>
              <a:t><![CDATA[Limpieza facial y errores frecuentes: qué se lleva el lavado cuando se hace m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tarea del lavado es retirar lo que está en la ___, no sacar impurezas de dentro. Si la piel queda ___ media hora después, el ajuste es restar agresión. Y un cosmético se destina, según la definición sanitaria, a las partes ___ del cuerpo human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3-limpieza-facial"/>
              </a:rPr>
              <a:t><![CDATA[Limpieza facial y errores frecuentes: qué se lleva el lavado cuando se hace m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gesto según cómo trate la función barrera al lavar.]]></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eta la barrera]]></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La arras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gua tibia y frote breve]]></a:t>
            </a:r>
          </a:p>
        </p:txBody>
      </p:sp>
      <p:sp>
        <p:nvSpPr>
          <p:cNvPr id="13" name=""/>
          <p:cNvSpPr txBox="1"/>
          <p:nvPr/>
        </p:nvSpPr>
        <p:spPr>
          <a:xfrm>
            <a:off x="514350" y="3333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uatro lavados porque «sale grasa»]]></a:t>
            </a:r>
          </a:p>
        </p:txBody>
      </p:sp>
      <p:sp>
        <p:nvSpPr>
          <p:cNvPr id="14" name=""/>
          <p:cNvSpPr txBox="1"/>
          <p:nvPr/>
        </p:nvSpPr>
        <p:spPr>
          <a:xfrm>
            <a:off x="514350" y="3695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Toalla limpia tendida después de usarla]]></a:t>
            </a:r>
          </a:p>
        </p:txBody>
      </p:sp>
      <p:sp>
        <p:nvSpPr>
          <p:cNvPr id="15" name=""/>
          <p:cNvSpPr txBox="1"/>
          <p:nvPr/>
        </p:nvSpPr>
        <p:spPr>
          <a:xfrm>
            <a:off x="514350" y="4057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sponja húmeda guardada bajo el lavab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3-limpieza-facial"/>
              </a:rPr>
              <a:t><![CDATA[Limpieza facial y errores frecuentes: qué se lleva el lavado cuando se hace m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8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sperar unos minutos antes de aplicar crem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Doble y triple lavado con tallado]]></a:t>
            </a:r>
          </a:p>
        </p:txBody>
      </p:sp>
      <p:sp>
        <p:nvSpPr>
          <p:cNvPr id="9" name=""/>
          <p:cNvSpPr txBox="1"/>
          <p:nvPr/>
        </p:nvSpPr>
        <p:spPr>
          <a:xfrm>
            <a:off x="514350" y="1943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3-limpieza-facial"/>
              </a:rPr>
              <a:t><![CDATA[Limpieza facial y errores frecuentes: qué se lleva el lavado cuando se hace m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con el error: en este capítulo el lavado se ajusta restando, y lo que está lesionado se consulta.]]></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Me lavo las manos antes de lavar mi cara, con agua tibia.]]></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so un limpiador formulado para rostro y enjuago la mandíbula.]]></a:t>
            </a:r>
          </a:p>
        </p:txBody>
      </p:sp>
      <p:sp>
        <p:nvSpPr>
          <p:cNvPr id="11" name=""/>
          <p:cNvSpPr txBox="1"/>
          <p:nvPr/>
        </p:nvSpPr>
        <p:spPr>
          <a:xfrm>
            <a:off x="628650" y="3038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me salió una zona con pus, subo a cuatro lavados y me tallo con esponja.]]></a:t>
            </a:r>
          </a:p>
        </p:txBody>
      </p:sp>
      <p:sp>
        <p:nvSpPr>
          <p:cNvPr id="12" name=""/>
          <p:cNvSpPr txBox="1"/>
          <p:nvPr/>
        </p:nvSpPr>
        <p:spPr>
          <a:xfrm>
            <a:off x="628650" y="3714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spero unos minutos y observo si la comodidad vuelve sola.]]></a:t>
            </a:r>
          </a:p>
        </p:txBody>
      </p:sp>
      <p:sp>
        <p:nvSpPr>
          <p:cNvPr id="13" name=""/>
          <p:cNvSpPr txBox="1"/>
          <p:nvPr/>
        </p:nvSpPr>
        <p:spPr>
          <a:xfrm>
            <a:off x="628650" y="4076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i algo empeora o no avanza, llevo mi registro a una consult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3-limpieza-facial"/>
              </a:rPr>
              <a:t><![CDATA[Limpieza facial y errores frecuentes: qué se lleva el lavado cuando se hace m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04-r01-oa03-limpieza-facial-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04-r01-oa03-limpieza-facial-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04-r01-oa03-limpieza-facial-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04-r01-oa03-limpieza-facial-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04-r01-oa03-limpieza-facial-ex05]]></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3-limpieza-facial"/>
              </a:rPr>
              <a:t><![CDATA[Limpieza facial y errores frecuentes: qué se lleva el lavado cuando se hace m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8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04-r01-oa03-limpieza-facial-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04-r01-oa03-limpieza-facial-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04-r01-oa03-limpieza-facial-ex08]]></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04-r01-oa03-limpieza-facial-ex09]]></a:t>
            </a:r>
          </a:p>
        </p:txBody>
      </p:sp>
      <p:sp>
        <p:nvSpPr>
          <p:cNvPr id="11" name=""/>
          <p:cNvSpPr txBox="1"/>
          <p:nvPr/>
        </p:nvSpPr>
        <p:spPr>
          <a:xfrm>
            <a:off x="628650" y="2628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04-r01-oa03-limpieza-facial-ex10]]></a:t>
            </a:r>
          </a:p>
        </p:txBody>
      </p:sp>
      <p:sp>
        <p:nvSpPr>
          <p:cNvPr id="12" name=""/>
          <p:cNvSpPr txBox="1"/>
          <p:nvPr/>
        </p:nvSpPr>
        <p:spPr>
          <a:xfrm>
            <a:off x="514350" y="29813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Sabes qué retira un lavado, ajustas frecuencia y producto por comodidad, y te saltas la lesión en lugar de tallarla.]]></a:t>
            </a:r>
          </a:p>
        </p:txBody>
      </p:sp>
      <p:sp>
        <p:nvSpPr>
          <p:cNvPr id="13" name=""/>
          <p:cNvSpPr txBox="1"/>
          <p:nvPr/>
        </p:nvSpPr>
        <p:spPr>
          <a:xfrm>
            <a:off x="514350" y="36671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visa la matriz de promesas y la prueba de los quince minutos; vuelve a clasificar los errores de la tabl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1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3-limpieza-facial"/>
              </a:rPr>
              <a:t><![CDATA[Limpieza facial y errores frecuentes: qué se lleva el lavado cuando se hace m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scribe tu lavado de hoy sin juzgarlo: producto, temperatura, duración del frote, cuántas veces y con qué te secas. Escribe qué pasó quince minutos después. Decide un solo cambio para las próximas dos semanas.]]></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lavar sin arras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3-limpieza-facial"/>
              </a:rPr>
              <a:t><![CDATA[Limpieza facial y errores frecuentes: qué se lleva el lavado cuando se hace m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81]]></a:t>
            </a:r>
          </a:p>
        </p:txBody>
      </p:sp>
      <p:graphicFrame>
        <p:nvGraphicFramePr>
          <p:cNvPr id="7" name="" descr=""/>
          <p:cNvGraphicFramePr>
            <a:graphicFrameLocks noGrp="1"/>
          </p:cNvGraphicFramePr>
          <p:nvPr/>
        </p:nvGraphicFramePr>
        <p:xfrm>
          <a:off x="514350" y="1257300"/>
          <a:ext cx="8115300" cy="3114675"/>
        </p:xfrm>
        <a:graphic>
          <a:graphicData uri="http://schemas.openxmlformats.org/drawingml/2006/table">
            <a:tbl>
              <a:tblPr firstRow="1" bandRow="1"/>
              <a:tblGrid>
                <a:gridCol w="2838450"/>
                <a:gridCol w="52768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ra qué sirve lav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tira sudor, sebo, polvo y residuos de la superfici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no ha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abre poros, no saca impurezas internas, no trata n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rantez a los 20 minu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ípidos de la matriz perdidos: hay que restar agre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ónde queda residu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ndíbula, orejas y línea del cabel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c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quecitos con toalla limpia y tend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lavar sin arrasar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3-limpieza-facial"/>
              </a:rPr>
              <a:t><![CDATA[Limpieza facial y errores frecuentes: qué se lleva el lavado cuando se hace m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81]]></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04-r01-oa03-limpieza-facial"/>
              </a:rPr>
              <a:t><![CDATA[Abrir el juego en el O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lavabo · Tarjeta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3-limpieza-facial"/>
              </a:rPr>
              <a:t><![CDATA[Limpieza facial y errores frecuentes: qué se lleva el lavado cuando se hace m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on qué se justifica un lavado?]]></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lavabo · Tarjeta 1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3-limpieza-facial"/>
              </a:rPr>
              <a:t><![CDATA[Limpieza facial y errores frecuentes: qué se lleva el lavado cuando se hace m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lo que hay que retirar: sol y fotoprotector, maquillaje, sudor, polvo. No con la sensación de crujido ni con la grasa que vuelve al rato.]]></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lavabo · Tarjeta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3-limpieza-facial"/>
              </a:rPr>
              <a:t><![CDATA[Limpieza facial y errores frecuentes: qué se lleva el lavado cuando se hace m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evalúa un lavado sin comprar nada?]]></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lavabo · Tarjeta 2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3-limpieza-facial"/>
              </a:rPr>
              <a:t><![CDATA[Limpieza facial y errores frecuentes: qué se lleva el lavado cuando se hace m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va, no apliques nada y espera quince a veinte minutos. Si la comodidad no vuelve sola, ajusta producto, frecuencia o temperatura antes de sumar capas.]]></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lavabo · Tarjeta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3-limpieza-facial"/>
              </a:rPr>
              <a:t><![CDATA[Limpieza facial y errores frecuentes: qué se lleva el lavado cuando se hace m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r con una zona con herida o supuración?]]></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lavabo · Tarjeta 3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3-limpieza-facial"/>
              </a:rPr>
              <a:t><![CDATA[Limpieza facial y errores frecuentes: qué se lleva el lavado cuando se hace m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altarla en el lavado, no tallarla, anotar lo que se ve con fecha y sugerir que se lleve a consulta. Un limpiador no trata lesiones.]]></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lavabo · Tarjeta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3-limpieza-facial"/>
              </a:rPr>
              <a:t><![CDATA[Limpieza facial y errores frecuentes: qué se lleva el lavado cuando se hace m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En un servicio de belleza, qué se puede preguntar sobre el lavado?]]></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lavabo · Tarjeta 4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3-limpieza-facial"/>
              </a:rPr>
              <a:t><![CDATA[Limpieza facial y errores frecuentes: qué se lleva el lavado cuando se hace m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i te lavan las manos delante de ti, qué material se usa con tu cara y con qué frecuencia se lava o se cambia, y qué producto se aplica. El protocolo concreto lo fija cada establecimiento.]]></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3-limpieza-facial"/>
              </a:rPr>
              <a:t><![CDATA[Limpieza facial y errores frecuentes: qué se lleva el lavado cuando se hace m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8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var la cara es retirar lo que está afuera: sudor, sebo, polvo, residuos de fotoprotector o de maquillaje. Cuando se hace con jabón de manos, agua ardiendo, tallado y frecuencia de más, se lleva la matriz lipídica de la capa externa, y la tirantez de media hora que resulta se confunde con necesidad de más producto. El criterio honesto es restar: un lavado cuando el día lo justifica, dos cuando hubo sol y capas, agua tibia, manos suaves, aclarado largo en las zonas que nadie mira y una toalla limpia. Y el límite dicho sin rodeos: el limpiador no trata una infección ni atiende una lesión; eso se registra, se salta y se lleva a consulta.]]></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3-limpieza-facial"/>
              </a:rPr>
              <a:t><![CDATA[Limpieza facial y errores frecuentes: qué se lleva el lavado cuando se hace m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81]]></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COFEPRIS-COSM · COFEPRIS, «Productos cosméticos»: definición de cosmético y trámites del sector · https://www.gob.mx/cofepris/acciones-y-programas/productos-cosmeticos-404020 · consulta: 2026-10-25 · alcance: Capa B. Alcance federal en México; página fechada el 25 de julio de 2025. Frase verificada: los cosméticos son «sustancias o formulaciones destinadas a ser puestas en contacto con las partes superficiales del cuerpo humano».]]></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3-limpieza-facial"/>
              </a:rPr>
              <a:t><![CDATA[Limpieza facial y errores frecuentes: qué se lleva el lavado cuando se hace m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8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COFEPRIS-NORMAS · COFEPRIS, «Productos Cosméticos»: registro de normas (NOM-259-SSA1-2022 y NOM-141-SSA1/SCFI-2012) · https://www.gob.mx/cofepris/acciones-y-programas/productos-cosmeticos?state=published · consulta: 2026-10-25 · alcance: Capa B. Alcance federal en México; página fechada el 15 de mayo de 2025. Se citan sólo el nombre, la fecha de publicación y el estado VIGENTE que aparecen en el registro; no se citan numerales ni contenidos no abiertos.]]></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3-limpieza-facial"/>
              </a:rPr>
              <a:t><![CDATA[Limpieza facial y errores frecuentes: qué se lleva el lavado cuando se hace m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8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WIKI-CORNEO · Wikipedia, «Capa córnea» (Estrato córneo): matriz lipídica y función de retención de agua · https://es.wikipedia.org/wiki/Capa_c%C3%B3rnea · consulta: 2026-10-25 · alcance: Capa A. Referencia técnica general, sin jurisdicción.]]></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WIKI-JABON · Wikipedia, «Jabón»: definición y mecanismo de arrastre de grasa · https://es.wikipedia.org/wiki/Jab%C3%B3n · consulta: 2026-10-25 · alcance: Capa A. Referencia técnica general, sin jurisdicción: higiene personal y acción del tensioactivo.]]></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3-limpieza-facial"/>
              </a:rPr>
              <a:t><![CDATA[Limpieza facial y errores frecuentes: qué se lleva el lavado cuando se hace m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8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CASA-ALCANCE · Regla editorial de la casa: capas A, B y C · consulta: 2026-10-25 · alcance: Afirmaciones generales con fuente (A), datos mexicanos con fuente oficial abierta en sesión (B) y protocolos de establecimiento configurables (C). Frecuencias de lavado de toallas, desinfección de herramientas y materiales reutilizables quedan en C: los decide cada negocio.]]></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3-limpieza-facial"/>
              </a:rPr>
              <a:t><![CDATA[Limpieza facial y errores frecuentes: qué se lleva el lavado cuando se hace m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8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Borrador editorial de la casa. Revisión editorial: sí, 2026-10-25. Revisión por un profesional sanitario: no realizada, pendiente antes de tratar cualquier afirmación clínica. Material formativo de carácter informativo: no diagnostica, no trata lesiones y no sustituye una consulta; no habilita para ejercer una profesión sanitaria. Los protocolos de higiene de un establecimiento concreto quedan configurables por cada negoci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81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2026-10-26T03:40:01Z</dcterms:created>
  <dcterms:modified xsi:type="dcterms:W3CDTF">2026-10-26T03:40:01Z</dcterms:modified>
  <dc:title>Limpieza facial y errores frecuentes: qué se lleva el lavado cuando se hace mal</dc:title>
  <dc:description>Presentación editable del OA «Limpieza facial y errores frecuentes: qué se lleva el lavado cuando se hace mal». Enlace: https://saludyestetica.lumbre.lat/object/sye-c04-r01-oa03-limpieza-facial</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